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  <p:sldMasterId id="2147483749" r:id="rId2"/>
  </p:sldMasterIdLst>
  <p:sldIdLst>
    <p:sldId id="262" r:id="rId3"/>
    <p:sldId id="267" r:id="rId4"/>
    <p:sldId id="268" r:id="rId5"/>
    <p:sldId id="266" r:id="rId6"/>
    <p:sldId id="257" r:id="rId7"/>
    <p:sldId id="258" r:id="rId8"/>
    <p:sldId id="259" r:id="rId9"/>
    <p:sldId id="260" r:id="rId10"/>
    <p:sldId id="261" r:id="rId11"/>
    <p:sldId id="269" r:id="rId12"/>
    <p:sldId id="263" r:id="rId13"/>
    <p:sldId id="264" r:id="rId14"/>
    <p:sldId id="265" r:id="rId15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00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27" autoAdjust="0"/>
  </p:normalViewPr>
  <p:slideViewPr>
    <p:cSldViewPr snapToObjects="1" showGuide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26DE252E-454C-4FDC-8B5A-3DB026B10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C98389D6-51EF-49CF-B975-712460604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EAE599D6-DD2C-4E96-A3A7-93AA5426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5DA18F-4FF4-45A5-A3D7-AF799213D0C1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1B112EC4-0140-40EC-BD61-585A72A857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3671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873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EBA71B2-45BB-4EB9-A962-49677DBE5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F0A60DA-C162-449B-88B7-55463EA5A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7DDD239-B0FF-460A-88FA-80A458980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725E7-93B0-42EE-A38D-CC684BE1659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29670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1E9B615-E986-4143-9188-86D7B2CB5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01BEF19-F5CC-4CEF-8CD1-955E7CE0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AD79928-DAAE-47ED-B2BF-7C5F62599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003336-4AEC-4732-9770-1281EF9C8C5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226609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DEE83BC-8E65-4FFC-A0B3-BCB074650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C3EF0CE1-4E3E-4794-9056-113E53107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A30AE197-C535-4753-BDA7-AED5E6741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61D53-07CD-491A-BC66-3A92B5429967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A43F1C4A-D243-4299-AA46-27071F1FFE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471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0EF0C5D-5E8F-4F98-8D77-D15CAE248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7B93BDA-6CC6-48BD-A599-5A083E02B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35716E3-B151-4BDF-AB7A-E8369C6A4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FB8C1-4630-419D-9A67-1DCEB36F050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28468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66C31FC-49F1-4296-AF4A-70B6B900E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86DDCB0-9613-41A0-88B9-D16C62A98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75875A3-7CC9-4A5E-AE6D-5C6EE694A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48DBC-8CC2-41FF-BDC5-94EE4A1BB13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326555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CCAFDE25-381C-46B5-A4CB-390B3310A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30139C5-A556-4E95-8165-44B635B20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06C8A13D-DA9C-4878-B47C-63933243B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AAB293-270D-4FB2-AE81-9B592541CFC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65705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436479CF-6123-4921-BA8D-A86893E94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3CD060B1-E773-402C-A7A9-19AE06B39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0D2DF334-E264-4131-894B-2F0B25E05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AADC6-6600-48F5-884C-7779B0A6785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036591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5489E7A9-4385-47B9-94E9-25C3DEBA7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10596654-E540-4B37-A655-2138F08CE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13C35CDF-544F-49AF-8AE4-C03B5BAF4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96954-1694-42DB-8565-C55964D0D1D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555696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97B7DD6E-4EB7-473F-AE8C-F35963FF5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69C5A84C-9606-4CA8-9502-34D09B746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75BB7F90-9201-4CE4-9452-22F976DA5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ADBF9-03EE-44B9-8F36-5B1E35E1EE3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55593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04962A67-6F49-4327-98AA-527DDCA8F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CAF66DC2-EADA-45B2-B2C4-FE18CFF66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FCCE5A6E-F8A8-4457-AA27-23497BCC9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23401-D76F-426B-9CF2-EB148029FFB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43516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A54B34C-5C38-4EC7-B85F-99781631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E4A9AC8-E454-40F0-A6E4-D16AD4730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8321B0E-A345-4A70-ACF8-A491B9248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0C04F-07BB-4E39-B20A-35A1958CD93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432884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0AA1F1EA-2800-4628-ABF2-F6C3A30E4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37DD05F-1799-4E81-80F2-01C9E357A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EDA21EBB-013D-466F-AEAC-68389E237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D0D9B-19EB-4BA0-BEEE-5EFB3DECDD0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97404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C8D8754-154D-4715-971B-F9777CFAE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EB1448B-A963-4EB8-B8BA-AEFEE6C77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838A580-494C-4255-8DF9-65E694663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74FFC6-5D5D-470C-BBBF-4591D36E9EE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37099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7218C3D-4CA5-47CC-BA02-D5426E37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18FB944-DA75-4C8B-AECA-426DC13ED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D32BE3A-188C-4CED-B595-44C46AA00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CA83C8-6F6F-44AF-99F3-20733029AE4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58343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1509719-CC45-4182-8DFB-F39D820ED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F5E225E-D730-48FB-BED9-6F278A994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A8F993E-F2DF-4621-A6A4-E1977B34B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210D3-A9B9-4FCA-A9C5-FA5F9107E00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243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9B534103-6DF1-4204-9860-6E250B602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E459B50A-430E-4DAB-A272-785271180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0EE3001A-F8D9-4666-8691-F6123982A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4E41E8-25DD-4953-8BB2-E0FC122C76E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1681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D39A706F-54BC-45AF-93C5-F77104104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1C1BA0FF-6498-4FCE-B36E-0753431C0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411B425B-4FF2-4C84-9A3A-5306AD433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4C9D3-A94D-48E4-A75E-CD69E4654DB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47433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48BAA281-7C75-447B-8CE2-4571A32B0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AA66F545-8F17-417A-99A7-F9DA59B1A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A7E37037-6CD4-48B7-A2BB-6540642B7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DDFF5A-04A8-48DB-B297-89DAFFCADB4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08526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29987770-B421-4E69-9BEA-0E0786107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4B081DEB-7D5E-457C-BDAE-D89DE571A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F30178C9-0247-48CC-8EA3-5CEE1803C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578F9-04E5-43FF-8737-3FC014F581C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59852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6A0EDBEF-DDA3-4BB6-BE80-F854CA63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5E37D392-8925-4622-80B0-F7CDAE47D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581D17D5-60CA-40E1-BBCC-9234B0E1C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4961CF-D367-4F2C-8C2C-9FE3625758F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91671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F1887BAC-B223-4E1D-9E4C-B2805E153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CF1901CA-ECDA-4469-A080-C91595336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5F6B356B-1126-413E-96DE-F2521BDA7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5BBB89-AA63-4E9F-8982-2D6E9AFDB80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58252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>
            <a:extLst>
              <a:ext uri="{FF2B5EF4-FFF2-40B4-BE49-F238E27FC236}">
                <a16:creationId xmlns:a16="http://schemas.microsoft.com/office/drawing/2014/main" id="{B6240D99-FE39-453B-B813-2F02B831351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>
            <a:extLst>
              <a:ext uri="{FF2B5EF4-FFF2-40B4-BE49-F238E27FC236}">
                <a16:creationId xmlns:a16="http://schemas.microsoft.com/office/drawing/2014/main" id="{27569BC3-3535-447F-B8D4-94F62F69F9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0446DED-0E09-4B17-A3F8-0665F7DB4F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8991A3B-665D-4E28-8E97-A287F75A51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2779EA7-DA42-45B2-A028-710BEF0466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C74C5F78-625B-412A-949D-B08D2FFD02B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8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zervirano mjesto naslova 1">
            <a:extLst>
              <a:ext uri="{FF2B5EF4-FFF2-40B4-BE49-F238E27FC236}">
                <a16:creationId xmlns:a16="http://schemas.microsoft.com/office/drawing/2014/main" id="{0F51D7CF-FD51-4DE6-96A4-08672A11DBA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dirty="0"/>
              <a:t>Kliknite da biste uredili stil naslova matrice</a:t>
            </a:r>
          </a:p>
        </p:txBody>
      </p:sp>
      <p:sp>
        <p:nvSpPr>
          <p:cNvPr id="4099" name="Rezervirano mjesto teksta 2">
            <a:extLst>
              <a:ext uri="{FF2B5EF4-FFF2-40B4-BE49-F238E27FC236}">
                <a16:creationId xmlns:a16="http://schemas.microsoft.com/office/drawing/2014/main" id="{D608B470-52BA-43C4-949B-E23C6D3D84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8CFBA16-4043-44DB-85A5-5F38B13141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3E99044-E9E4-488B-8693-2C8B2CEBF8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093DDB9-00FD-4598-B6D7-A85C34E15F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A1FB745-1005-454D-AF99-5AB02975465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4692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ubtitle 2">
            <a:extLst>
              <a:ext uri="{FF2B5EF4-FFF2-40B4-BE49-F238E27FC236}">
                <a16:creationId xmlns:a16="http://schemas.microsoft.com/office/drawing/2014/main" id="{6BE1962B-933A-40B9-8906-12E52DD0AD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857750"/>
          </a:xfrm>
        </p:spPr>
        <p:txBody>
          <a:bodyPr/>
          <a:lstStyle/>
          <a:p>
            <a:r>
              <a:rPr lang="pl-PL" altLang="sr-Latn-RS" sz="5400" dirty="0"/>
              <a:t>7.4. Točke, pravci i ravnine u prostoru</a:t>
            </a:r>
            <a:endParaRPr lang="hr-HR" altLang="sr-Latn-RS" sz="5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847BAA2-551B-4742-AA29-AD84E0562BA7}"/>
              </a:ext>
            </a:extLst>
          </p:cNvPr>
          <p:cNvSpPr>
            <a:spLocks noGrp="1"/>
          </p:cNvSpPr>
          <p:nvPr/>
        </p:nvSpPr>
        <p:spPr bwMode="auto">
          <a:xfrm>
            <a:off x="2483768" y="1052736"/>
            <a:ext cx="3689659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60000" algn="l" rtl="0" eaLnBrk="1" fontAlgn="base" hangingPunct="1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Myriad Pro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58775"/>
            <a:r>
              <a:rPr lang="hr-HR" altLang="sr-Latn-RS" dirty="0">
                <a:solidFill>
                  <a:schemeClr val="tx1"/>
                </a:solidFill>
              </a:rPr>
              <a:t>7. GEOMETRIJSKA TIJELA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B4C7DA9-02C1-4875-BFEF-B5CEC30A3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0808"/>
            <a:ext cx="8229600" cy="2304256"/>
          </a:xfrm>
        </p:spPr>
        <p:txBody>
          <a:bodyPr/>
          <a:lstStyle/>
          <a:p>
            <a:r>
              <a:rPr lang="hr-HR" altLang="sr-Latn-RS" sz="4400" dirty="0"/>
              <a:t>Međusobni položaj dviju ravnina u prostoru</a:t>
            </a:r>
            <a:br>
              <a:rPr lang="hr-HR" altLang="sr-Latn-RS" sz="4400" dirty="0"/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15422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ext Box 47">
            <a:extLst>
              <a:ext uri="{FF2B5EF4-FFF2-40B4-BE49-F238E27FC236}">
                <a16:creationId xmlns:a16="http://schemas.microsoft.com/office/drawing/2014/main" id="{47140D46-B60F-481A-859A-58D82067F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88913"/>
            <a:ext cx="80295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Ravnine se ne sijeku (paralelne su) </a:t>
            </a:r>
            <a:r>
              <a:rPr kumimoji="0" lang="hr-HR" altLang="sr-Latn-R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hr-HR" altLang="sr-Latn-R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nemaju niti jednu zajedničku točku.</a:t>
            </a:r>
          </a:p>
        </p:txBody>
      </p:sp>
      <p:grpSp>
        <p:nvGrpSpPr>
          <p:cNvPr id="1030" name="Group 95">
            <a:extLst>
              <a:ext uri="{FF2B5EF4-FFF2-40B4-BE49-F238E27FC236}">
                <a16:creationId xmlns:a16="http://schemas.microsoft.com/office/drawing/2014/main" id="{C8193499-7A11-4664-9010-A8BF95308A2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74688" y="1268413"/>
            <a:ext cx="2368550" cy="3395662"/>
            <a:chOff x="2424" y="791"/>
            <a:chExt cx="2130" cy="3054"/>
          </a:xfrm>
        </p:grpSpPr>
        <p:grpSp>
          <p:nvGrpSpPr>
            <p:cNvPr id="1076" name="Group 56">
              <a:extLst>
                <a:ext uri="{FF2B5EF4-FFF2-40B4-BE49-F238E27FC236}">
                  <a16:creationId xmlns:a16="http://schemas.microsoft.com/office/drawing/2014/main" id="{4DD244CC-C908-45F2-A7E9-33953E66AF4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424" y="791"/>
              <a:ext cx="918" cy="3054"/>
              <a:chOff x="250" y="722"/>
              <a:chExt cx="918" cy="3054"/>
            </a:xfrm>
          </p:grpSpPr>
          <p:sp>
            <p:nvSpPr>
              <p:cNvPr id="1111" name="Freeform 57">
                <a:extLst>
                  <a:ext uri="{FF2B5EF4-FFF2-40B4-BE49-F238E27FC236}">
                    <a16:creationId xmlns:a16="http://schemas.microsoft.com/office/drawing/2014/main" id="{263829DD-6555-438C-A37A-1616B9B89EA2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50" y="722"/>
                <a:ext cx="918" cy="3054"/>
              </a:xfrm>
              <a:custGeom>
                <a:avLst/>
                <a:gdLst>
                  <a:gd name="T0" fmla="*/ 0 w 918"/>
                  <a:gd name="T1" fmla="*/ 3054 h 3054"/>
                  <a:gd name="T2" fmla="*/ 918 w 918"/>
                  <a:gd name="T3" fmla="*/ 2445 h 3054"/>
                  <a:gd name="T4" fmla="*/ 918 w 918"/>
                  <a:gd name="T5" fmla="*/ 0 h 3054"/>
                  <a:gd name="T6" fmla="*/ 0 w 918"/>
                  <a:gd name="T7" fmla="*/ 603 h 3054"/>
                  <a:gd name="T8" fmla="*/ 0 w 918"/>
                  <a:gd name="T9" fmla="*/ 3054 h 305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18"/>
                  <a:gd name="T16" fmla="*/ 0 h 3054"/>
                  <a:gd name="T17" fmla="*/ 918 w 918"/>
                  <a:gd name="T18" fmla="*/ 3054 h 305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18" h="3054">
                    <a:moveTo>
                      <a:pt x="0" y="3054"/>
                    </a:moveTo>
                    <a:lnTo>
                      <a:pt x="918" y="2445"/>
                    </a:lnTo>
                    <a:lnTo>
                      <a:pt x="918" y="0"/>
                    </a:lnTo>
                    <a:lnTo>
                      <a:pt x="0" y="603"/>
                    </a:lnTo>
                    <a:lnTo>
                      <a:pt x="0" y="3054"/>
                    </a:lnTo>
                    <a:close/>
                  </a:path>
                </a:pathLst>
              </a:custGeom>
              <a:solidFill>
                <a:schemeClr val="accent2">
                  <a:alpha val="41960"/>
                </a:schemeClr>
              </a:solidFill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12" name="Line 58">
                <a:extLst>
                  <a:ext uri="{FF2B5EF4-FFF2-40B4-BE49-F238E27FC236}">
                    <a16:creationId xmlns:a16="http://schemas.microsoft.com/office/drawing/2014/main" id="{32C95F3E-063A-475F-B153-14BDF7B4C523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50" y="1325"/>
                <a:ext cx="1" cy="2451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13" name="Line 59">
                <a:extLst>
                  <a:ext uri="{FF2B5EF4-FFF2-40B4-BE49-F238E27FC236}">
                    <a16:creationId xmlns:a16="http://schemas.microsoft.com/office/drawing/2014/main" id="{14D03FDB-AECE-46B0-9244-5F5D7645F68D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250" y="722"/>
                <a:ext cx="918" cy="603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14" name="Line 60">
                <a:extLst>
                  <a:ext uri="{FF2B5EF4-FFF2-40B4-BE49-F238E27FC236}">
                    <a16:creationId xmlns:a16="http://schemas.microsoft.com/office/drawing/2014/main" id="{53F90742-5F1D-4355-B827-60261532401E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250" y="3167"/>
                <a:ext cx="918" cy="609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77" name="Group 61">
              <a:extLst>
                <a:ext uri="{FF2B5EF4-FFF2-40B4-BE49-F238E27FC236}">
                  <a16:creationId xmlns:a16="http://schemas.microsoft.com/office/drawing/2014/main" id="{890E3632-433B-4BBC-B1E7-75FB65BABA0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434" y="1018"/>
              <a:ext cx="2120" cy="2644"/>
              <a:chOff x="454" y="722"/>
              <a:chExt cx="2120" cy="2644"/>
            </a:xfrm>
          </p:grpSpPr>
          <p:sp>
            <p:nvSpPr>
              <p:cNvPr id="1083" name="Line 62">
                <a:extLst>
                  <a:ext uri="{FF2B5EF4-FFF2-40B4-BE49-F238E27FC236}">
                    <a16:creationId xmlns:a16="http://schemas.microsoft.com/office/drawing/2014/main" id="{AB4AEC95-D394-47A2-9564-C06EF613BDC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74" y="3147"/>
                <a:ext cx="1126" cy="1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84" name="Line 63">
                <a:extLst>
                  <a:ext uri="{FF2B5EF4-FFF2-40B4-BE49-F238E27FC236}">
                    <a16:creationId xmlns:a16="http://schemas.microsoft.com/office/drawing/2014/main" id="{68DE69E8-950D-4DA3-ADF7-D7976E0162F2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74" y="1333"/>
                <a:ext cx="1" cy="1814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85" name="Line 64">
                <a:extLst>
                  <a:ext uri="{FF2B5EF4-FFF2-40B4-BE49-F238E27FC236}">
                    <a16:creationId xmlns:a16="http://schemas.microsoft.com/office/drawing/2014/main" id="{260ED72A-BAD9-4833-8F55-36C5D171A07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74" y="1333"/>
                <a:ext cx="1126" cy="1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86" name="Line 65">
                <a:extLst>
                  <a:ext uri="{FF2B5EF4-FFF2-40B4-BE49-F238E27FC236}">
                    <a16:creationId xmlns:a16="http://schemas.microsoft.com/office/drawing/2014/main" id="{E962D826-7D95-44EB-ADD8-1FAB2F4B9B3A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1700" y="1333"/>
                <a:ext cx="1" cy="1814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87" name="Line 66">
                <a:extLst>
                  <a:ext uri="{FF2B5EF4-FFF2-40B4-BE49-F238E27FC236}">
                    <a16:creationId xmlns:a16="http://schemas.microsoft.com/office/drawing/2014/main" id="{E49C64D4-3706-4425-BDBF-F03A8FF9C670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1700" y="2698"/>
                <a:ext cx="676" cy="449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88" name="Line 67">
                <a:extLst>
                  <a:ext uri="{FF2B5EF4-FFF2-40B4-BE49-F238E27FC236}">
                    <a16:creationId xmlns:a16="http://schemas.microsoft.com/office/drawing/2014/main" id="{A3CA953A-AE0B-427D-9440-F2631C70E294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1700" y="884"/>
                <a:ext cx="676" cy="449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89" name="Line 68">
                <a:extLst>
                  <a:ext uri="{FF2B5EF4-FFF2-40B4-BE49-F238E27FC236}">
                    <a16:creationId xmlns:a16="http://schemas.microsoft.com/office/drawing/2014/main" id="{CE4D41C6-DA84-450D-AB73-E134A14AC2D7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376" y="884"/>
                <a:ext cx="1" cy="1814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90" name="Line 69">
                <a:extLst>
                  <a:ext uri="{FF2B5EF4-FFF2-40B4-BE49-F238E27FC236}">
                    <a16:creationId xmlns:a16="http://schemas.microsoft.com/office/drawing/2014/main" id="{70226DEB-1CCC-4C52-8DCE-CA1BD897E7DD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1250" y="884"/>
                <a:ext cx="1126" cy="1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91" name="Line 70">
                <a:extLst>
                  <a:ext uri="{FF2B5EF4-FFF2-40B4-BE49-F238E27FC236}">
                    <a16:creationId xmlns:a16="http://schemas.microsoft.com/office/drawing/2014/main" id="{B8694283-A252-4F57-ACCB-F8F8CC6450AD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574" y="884"/>
                <a:ext cx="676" cy="449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92" name="Line 71">
                <a:extLst>
                  <a:ext uri="{FF2B5EF4-FFF2-40B4-BE49-F238E27FC236}">
                    <a16:creationId xmlns:a16="http://schemas.microsoft.com/office/drawing/2014/main" id="{522910ED-A8E8-4A67-B3A9-D2D03C9B4973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574" y="2698"/>
                <a:ext cx="676" cy="449"/>
              </a:xfrm>
              <a:prstGeom prst="line">
                <a:avLst/>
              </a:prstGeom>
              <a:noFill/>
              <a:ln w="12700">
                <a:solidFill>
                  <a:srgbClr val="000080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93" name="Line 72">
                <a:extLst>
                  <a:ext uri="{FF2B5EF4-FFF2-40B4-BE49-F238E27FC236}">
                    <a16:creationId xmlns:a16="http://schemas.microsoft.com/office/drawing/2014/main" id="{0E92B29A-19D4-402D-885E-35FA0388D161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1250" y="2698"/>
                <a:ext cx="1126" cy="1"/>
              </a:xfrm>
              <a:prstGeom prst="line">
                <a:avLst/>
              </a:prstGeom>
              <a:noFill/>
              <a:ln w="12700">
                <a:solidFill>
                  <a:srgbClr val="000080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94" name="Line 73">
                <a:extLst>
                  <a:ext uri="{FF2B5EF4-FFF2-40B4-BE49-F238E27FC236}">
                    <a16:creationId xmlns:a16="http://schemas.microsoft.com/office/drawing/2014/main" id="{93A0FCC4-C351-4B48-91B1-257CD9B5C00E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1250" y="884"/>
                <a:ext cx="1" cy="1814"/>
              </a:xfrm>
              <a:prstGeom prst="line">
                <a:avLst/>
              </a:prstGeom>
              <a:noFill/>
              <a:ln w="12700">
                <a:solidFill>
                  <a:srgbClr val="000080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95" name="Oval 74">
                <a:extLst>
                  <a:ext uri="{FF2B5EF4-FFF2-40B4-BE49-F238E27FC236}">
                    <a16:creationId xmlns:a16="http://schemas.microsoft.com/office/drawing/2014/main" id="{02B55D5D-832E-4ACD-B01B-EA41890F296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239" y="2686"/>
                <a:ext cx="29" cy="2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r-Latn-CS" altLang="sr-Latn-R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96" name="Rectangle 75">
                <a:extLst>
                  <a:ext uri="{FF2B5EF4-FFF2-40B4-BE49-F238E27FC236}">
                    <a16:creationId xmlns:a16="http://schemas.microsoft.com/office/drawing/2014/main" id="{8D796789-46BE-490B-ADD5-BC7C27F02CE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105" y="2574"/>
                <a:ext cx="150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r-HR" altLang="sr-Latn-RS" sz="1800" b="0" i="1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</a:t>
                </a:r>
                <a:endPara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97" name="Oval 76">
                <a:extLst>
                  <a:ext uri="{FF2B5EF4-FFF2-40B4-BE49-F238E27FC236}">
                    <a16:creationId xmlns:a16="http://schemas.microsoft.com/office/drawing/2014/main" id="{0E45C297-E6B6-4AA9-B8A6-1D22562B3A8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239" y="872"/>
                <a:ext cx="29" cy="2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r-Latn-CS" altLang="sr-Latn-R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98" name="Rectangle 77">
                <a:extLst>
                  <a:ext uri="{FF2B5EF4-FFF2-40B4-BE49-F238E27FC236}">
                    <a16:creationId xmlns:a16="http://schemas.microsoft.com/office/drawing/2014/main" id="{92CFB8CD-9652-43D8-8814-7BFA6D2548B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275" y="722"/>
                <a:ext cx="150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r-HR" altLang="sr-Latn-RS" sz="1800" b="0" i="1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H</a:t>
                </a:r>
                <a:endPara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99" name="Oval 78">
                <a:extLst>
                  <a:ext uri="{FF2B5EF4-FFF2-40B4-BE49-F238E27FC236}">
                    <a16:creationId xmlns:a16="http://schemas.microsoft.com/office/drawing/2014/main" id="{7321B2FB-4C68-4A46-BF9B-811D6635A56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364" y="872"/>
                <a:ext cx="30" cy="2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r-Latn-CS" altLang="sr-Latn-R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00" name="Rectangle 79">
                <a:extLst>
                  <a:ext uri="{FF2B5EF4-FFF2-40B4-BE49-F238E27FC236}">
                    <a16:creationId xmlns:a16="http://schemas.microsoft.com/office/drawing/2014/main" id="{CBF73821-7E39-4E45-BD94-EB8DEF5E3CE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406" y="741"/>
                <a:ext cx="160" cy="2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r-HR" altLang="sr-Latn-RS" sz="1800" b="0" i="1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G</a:t>
                </a:r>
                <a:endPara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01" name="Oval 80">
                <a:extLst>
                  <a:ext uri="{FF2B5EF4-FFF2-40B4-BE49-F238E27FC236}">
                    <a16:creationId xmlns:a16="http://schemas.microsoft.com/office/drawing/2014/main" id="{CF4621F1-1B5B-4730-9848-647D262BD4E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688" y="1321"/>
                <a:ext cx="29" cy="2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r-Latn-CS" altLang="sr-Latn-R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02" name="Rectangle 81">
                <a:extLst>
                  <a:ext uri="{FF2B5EF4-FFF2-40B4-BE49-F238E27FC236}">
                    <a16:creationId xmlns:a16="http://schemas.microsoft.com/office/drawing/2014/main" id="{5B8F4B70-7504-4659-9D06-D585D6AD9F4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736" y="1345"/>
                <a:ext cx="127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r-HR" altLang="sr-Latn-RS" sz="1800" b="0" i="1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F</a:t>
                </a:r>
                <a:endPara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03" name="Oval 82">
                <a:extLst>
                  <a:ext uri="{FF2B5EF4-FFF2-40B4-BE49-F238E27FC236}">
                    <a16:creationId xmlns:a16="http://schemas.microsoft.com/office/drawing/2014/main" id="{49D064F3-4A18-4E84-BBB2-B5653FFE1E8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62" y="3135"/>
                <a:ext cx="30" cy="2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r-Latn-CS" altLang="sr-Latn-R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04" name="Rectangle 83">
                <a:extLst>
                  <a:ext uri="{FF2B5EF4-FFF2-40B4-BE49-F238E27FC236}">
                    <a16:creationId xmlns:a16="http://schemas.microsoft.com/office/drawing/2014/main" id="{7C87DF8B-F663-48F4-A745-91DC5BD9B26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460" y="3113"/>
                <a:ext cx="138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r-HR" altLang="sr-Latn-RS" sz="1800" b="0" i="1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</a:t>
                </a:r>
                <a:endPara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05" name="Oval 84">
                <a:extLst>
                  <a:ext uri="{FF2B5EF4-FFF2-40B4-BE49-F238E27FC236}">
                    <a16:creationId xmlns:a16="http://schemas.microsoft.com/office/drawing/2014/main" id="{08E9AF65-DF22-4B8A-84D4-C0772939FDE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688" y="3135"/>
                <a:ext cx="29" cy="2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r-Latn-CS" altLang="sr-Latn-R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06" name="Rectangle 85">
                <a:extLst>
                  <a:ext uri="{FF2B5EF4-FFF2-40B4-BE49-F238E27FC236}">
                    <a16:creationId xmlns:a16="http://schemas.microsoft.com/office/drawing/2014/main" id="{E39DEC32-29DB-4F4D-BC27-46BEE5FE545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743" y="3117"/>
                <a:ext cx="138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r-HR" altLang="sr-Latn-RS" sz="1800" b="0" i="1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B</a:t>
                </a:r>
                <a:endPara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07" name="Oval 86">
                <a:extLst>
                  <a:ext uri="{FF2B5EF4-FFF2-40B4-BE49-F238E27FC236}">
                    <a16:creationId xmlns:a16="http://schemas.microsoft.com/office/drawing/2014/main" id="{F92A37CF-D549-4C23-9C1A-7B1C12DF9E0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364" y="2686"/>
                <a:ext cx="30" cy="2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r-Latn-CS" altLang="sr-Latn-R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08" name="Rectangle 87">
                <a:extLst>
                  <a:ext uri="{FF2B5EF4-FFF2-40B4-BE49-F238E27FC236}">
                    <a16:creationId xmlns:a16="http://schemas.microsoft.com/office/drawing/2014/main" id="{ACF49B8C-BBE1-4B4F-B946-53098E184C9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424" y="2579"/>
                <a:ext cx="150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r-HR" altLang="sr-Latn-RS" sz="1800" b="0" i="1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C</a:t>
                </a:r>
                <a:endPara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09" name="Oval 88">
                <a:extLst>
                  <a:ext uri="{FF2B5EF4-FFF2-40B4-BE49-F238E27FC236}">
                    <a16:creationId xmlns:a16="http://schemas.microsoft.com/office/drawing/2014/main" id="{E8EFB941-5FA1-4016-B1EC-F4C04230A88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62" y="1321"/>
                <a:ext cx="30" cy="2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r-Latn-CS" altLang="sr-Latn-R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10" name="Rectangle 89">
                <a:extLst>
                  <a:ext uri="{FF2B5EF4-FFF2-40B4-BE49-F238E27FC236}">
                    <a16:creationId xmlns:a16="http://schemas.microsoft.com/office/drawing/2014/main" id="{9C2E09C5-88C1-49EF-BA9C-C5B1C6E0D54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454" y="1362"/>
                <a:ext cx="138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r-HR" altLang="sr-Latn-RS" sz="1800" b="0" i="1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E</a:t>
                </a:r>
                <a:endPara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78" name="Group 90">
              <a:extLst>
                <a:ext uri="{FF2B5EF4-FFF2-40B4-BE49-F238E27FC236}">
                  <a16:creationId xmlns:a16="http://schemas.microsoft.com/office/drawing/2014/main" id="{0EF46B0A-8E62-4C32-9444-5034E0D0D06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580" y="791"/>
              <a:ext cx="918" cy="3054"/>
              <a:chOff x="250" y="722"/>
              <a:chExt cx="918" cy="3054"/>
            </a:xfrm>
          </p:grpSpPr>
          <p:sp>
            <p:nvSpPr>
              <p:cNvPr id="1079" name="Freeform 91">
                <a:extLst>
                  <a:ext uri="{FF2B5EF4-FFF2-40B4-BE49-F238E27FC236}">
                    <a16:creationId xmlns:a16="http://schemas.microsoft.com/office/drawing/2014/main" id="{272F0339-987E-4EEA-848F-C67F3CA1209A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50" y="722"/>
                <a:ext cx="918" cy="3054"/>
              </a:xfrm>
              <a:custGeom>
                <a:avLst/>
                <a:gdLst>
                  <a:gd name="T0" fmla="*/ 0 w 918"/>
                  <a:gd name="T1" fmla="*/ 3054 h 3054"/>
                  <a:gd name="T2" fmla="*/ 918 w 918"/>
                  <a:gd name="T3" fmla="*/ 2445 h 3054"/>
                  <a:gd name="T4" fmla="*/ 918 w 918"/>
                  <a:gd name="T5" fmla="*/ 0 h 3054"/>
                  <a:gd name="T6" fmla="*/ 0 w 918"/>
                  <a:gd name="T7" fmla="*/ 603 h 3054"/>
                  <a:gd name="T8" fmla="*/ 0 w 918"/>
                  <a:gd name="T9" fmla="*/ 3054 h 305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18"/>
                  <a:gd name="T16" fmla="*/ 0 h 3054"/>
                  <a:gd name="T17" fmla="*/ 918 w 918"/>
                  <a:gd name="T18" fmla="*/ 3054 h 305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18" h="3054">
                    <a:moveTo>
                      <a:pt x="0" y="3054"/>
                    </a:moveTo>
                    <a:lnTo>
                      <a:pt x="918" y="2445"/>
                    </a:lnTo>
                    <a:lnTo>
                      <a:pt x="918" y="0"/>
                    </a:lnTo>
                    <a:lnTo>
                      <a:pt x="0" y="603"/>
                    </a:lnTo>
                    <a:lnTo>
                      <a:pt x="0" y="3054"/>
                    </a:lnTo>
                    <a:close/>
                  </a:path>
                </a:pathLst>
              </a:custGeom>
              <a:solidFill>
                <a:srgbClr val="FF6600">
                  <a:alpha val="41960"/>
                </a:srgbClr>
              </a:solidFill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80" name="Line 92">
                <a:extLst>
                  <a:ext uri="{FF2B5EF4-FFF2-40B4-BE49-F238E27FC236}">
                    <a16:creationId xmlns:a16="http://schemas.microsoft.com/office/drawing/2014/main" id="{0F963FE5-8E7B-4089-A058-0DAC554EB40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50" y="1325"/>
                <a:ext cx="1" cy="2451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81" name="Line 93">
                <a:extLst>
                  <a:ext uri="{FF2B5EF4-FFF2-40B4-BE49-F238E27FC236}">
                    <a16:creationId xmlns:a16="http://schemas.microsoft.com/office/drawing/2014/main" id="{4635D651-1728-4362-A691-C818FFB80D43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250" y="722"/>
                <a:ext cx="918" cy="603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82" name="Line 94">
                <a:extLst>
                  <a:ext uri="{FF2B5EF4-FFF2-40B4-BE49-F238E27FC236}">
                    <a16:creationId xmlns:a16="http://schemas.microsoft.com/office/drawing/2014/main" id="{8E82CB9B-E5AA-4172-B1CC-232F5F62112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250" y="3167"/>
                <a:ext cx="918" cy="609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031" name="Group 139">
            <a:extLst>
              <a:ext uri="{FF2B5EF4-FFF2-40B4-BE49-F238E27FC236}">
                <a16:creationId xmlns:a16="http://schemas.microsoft.com/office/drawing/2014/main" id="{F5D82C70-D6E1-43F7-B0F8-BA8C7B7C036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02050" y="1441450"/>
            <a:ext cx="3008313" cy="2938463"/>
            <a:chOff x="1973" y="821"/>
            <a:chExt cx="2706" cy="2644"/>
          </a:xfrm>
        </p:grpSpPr>
        <p:grpSp>
          <p:nvGrpSpPr>
            <p:cNvPr id="1033" name="Group 96">
              <a:extLst>
                <a:ext uri="{FF2B5EF4-FFF2-40B4-BE49-F238E27FC236}">
                  <a16:creationId xmlns:a16="http://schemas.microsoft.com/office/drawing/2014/main" id="{4C5C11AD-5247-4124-B568-F40868C6C5C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973" y="2678"/>
              <a:ext cx="2706" cy="677"/>
              <a:chOff x="2925" y="3113"/>
              <a:chExt cx="2706" cy="677"/>
            </a:xfrm>
          </p:grpSpPr>
          <p:sp>
            <p:nvSpPr>
              <p:cNvPr id="1070" name="Freeform 97">
                <a:extLst>
                  <a:ext uri="{FF2B5EF4-FFF2-40B4-BE49-F238E27FC236}">
                    <a16:creationId xmlns:a16="http://schemas.microsoft.com/office/drawing/2014/main" id="{55363BE0-9960-454D-B90E-A4519108588D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925" y="3113"/>
                <a:ext cx="2706" cy="676"/>
              </a:xfrm>
              <a:custGeom>
                <a:avLst/>
                <a:gdLst>
                  <a:gd name="T0" fmla="*/ 0 w 2706"/>
                  <a:gd name="T1" fmla="*/ 676 h 676"/>
                  <a:gd name="T2" fmla="*/ 1688 w 2706"/>
                  <a:gd name="T3" fmla="*/ 676 h 676"/>
                  <a:gd name="T4" fmla="*/ 2706 w 2706"/>
                  <a:gd name="T5" fmla="*/ 0 h 676"/>
                  <a:gd name="T6" fmla="*/ 1018 w 2706"/>
                  <a:gd name="T7" fmla="*/ 0 h 676"/>
                  <a:gd name="T8" fmla="*/ 0 w 2706"/>
                  <a:gd name="T9" fmla="*/ 676 h 67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06"/>
                  <a:gd name="T16" fmla="*/ 0 h 676"/>
                  <a:gd name="T17" fmla="*/ 2706 w 2706"/>
                  <a:gd name="T18" fmla="*/ 676 h 67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06" h="676">
                    <a:moveTo>
                      <a:pt x="0" y="676"/>
                    </a:moveTo>
                    <a:lnTo>
                      <a:pt x="1688" y="676"/>
                    </a:lnTo>
                    <a:lnTo>
                      <a:pt x="2706" y="0"/>
                    </a:lnTo>
                    <a:lnTo>
                      <a:pt x="1018" y="0"/>
                    </a:lnTo>
                    <a:lnTo>
                      <a:pt x="0" y="676"/>
                    </a:lnTo>
                    <a:close/>
                  </a:path>
                </a:pathLst>
              </a:custGeom>
              <a:solidFill>
                <a:srgbClr val="FFFF00">
                  <a:alpha val="45097"/>
                </a:srgbClr>
              </a:solidFill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71" name="Line 98">
                <a:extLst>
                  <a:ext uri="{FF2B5EF4-FFF2-40B4-BE49-F238E27FC236}">
                    <a16:creationId xmlns:a16="http://schemas.microsoft.com/office/drawing/2014/main" id="{8A6DD028-377A-4B9B-914C-6170A3A9F3EB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943" y="3113"/>
                <a:ext cx="1688" cy="1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072" name="Group 99">
                <a:extLst>
                  <a:ext uri="{FF2B5EF4-FFF2-40B4-BE49-F238E27FC236}">
                    <a16:creationId xmlns:a16="http://schemas.microsoft.com/office/drawing/2014/main" id="{556CECA7-EB5F-42D9-9B7A-492C3AF4F4B5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925" y="3113"/>
                <a:ext cx="2706" cy="677"/>
                <a:chOff x="2925" y="3113"/>
                <a:chExt cx="2706" cy="677"/>
              </a:xfrm>
            </p:grpSpPr>
            <p:sp>
              <p:nvSpPr>
                <p:cNvPr id="1073" name="Line 100">
                  <a:extLst>
                    <a:ext uri="{FF2B5EF4-FFF2-40B4-BE49-F238E27FC236}">
                      <a16:creationId xmlns:a16="http://schemas.microsoft.com/office/drawing/2014/main" id="{CF1CCCCD-A66E-4C5C-A917-31DB042F49CE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925" y="3113"/>
                  <a:ext cx="1018" cy="67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74" name="Line 101">
                  <a:extLst>
                    <a:ext uri="{FF2B5EF4-FFF2-40B4-BE49-F238E27FC236}">
                      <a16:creationId xmlns:a16="http://schemas.microsoft.com/office/drawing/2014/main" id="{2EB9A7DB-CBCD-471F-A21D-58A066BEBFD1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4613" y="3113"/>
                  <a:ext cx="1018" cy="67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75" name="Line 102">
                  <a:extLst>
                    <a:ext uri="{FF2B5EF4-FFF2-40B4-BE49-F238E27FC236}">
                      <a16:creationId xmlns:a16="http://schemas.microsoft.com/office/drawing/2014/main" id="{A21F08A0-63F3-4550-B995-3C2836656F9C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2925" y="3789"/>
                  <a:ext cx="1688" cy="1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034" name="Group 103">
              <a:extLst>
                <a:ext uri="{FF2B5EF4-FFF2-40B4-BE49-F238E27FC236}">
                  <a16:creationId xmlns:a16="http://schemas.microsoft.com/office/drawing/2014/main" id="{7EF71871-F371-42CE-9BD9-779197F8384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233" y="821"/>
              <a:ext cx="2120" cy="2644"/>
              <a:chOff x="454" y="722"/>
              <a:chExt cx="2120" cy="2644"/>
            </a:xfrm>
          </p:grpSpPr>
          <p:sp>
            <p:nvSpPr>
              <p:cNvPr id="1042" name="Line 104">
                <a:extLst>
                  <a:ext uri="{FF2B5EF4-FFF2-40B4-BE49-F238E27FC236}">
                    <a16:creationId xmlns:a16="http://schemas.microsoft.com/office/drawing/2014/main" id="{CBA5A0CC-7129-4BB2-B3AF-300C89FB10C3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74" y="3147"/>
                <a:ext cx="1126" cy="1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3" name="Line 105">
                <a:extLst>
                  <a:ext uri="{FF2B5EF4-FFF2-40B4-BE49-F238E27FC236}">
                    <a16:creationId xmlns:a16="http://schemas.microsoft.com/office/drawing/2014/main" id="{A1473DE8-83BD-4E78-86BA-0301A1AE0960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74" y="1333"/>
                <a:ext cx="1" cy="1814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4" name="Line 106">
                <a:extLst>
                  <a:ext uri="{FF2B5EF4-FFF2-40B4-BE49-F238E27FC236}">
                    <a16:creationId xmlns:a16="http://schemas.microsoft.com/office/drawing/2014/main" id="{51FA883E-E6D9-4BD9-9059-467517420954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574" y="1333"/>
                <a:ext cx="1126" cy="1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5" name="Line 107">
                <a:extLst>
                  <a:ext uri="{FF2B5EF4-FFF2-40B4-BE49-F238E27FC236}">
                    <a16:creationId xmlns:a16="http://schemas.microsoft.com/office/drawing/2014/main" id="{B443D51F-36AE-4896-B265-20FE9208D139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1700" y="1333"/>
                <a:ext cx="1" cy="1814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6" name="Line 108">
                <a:extLst>
                  <a:ext uri="{FF2B5EF4-FFF2-40B4-BE49-F238E27FC236}">
                    <a16:creationId xmlns:a16="http://schemas.microsoft.com/office/drawing/2014/main" id="{22F07D82-C452-48D2-A567-F5816046007C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1700" y="2698"/>
                <a:ext cx="676" cy="449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7" name="Line 109">
                <a:extLst>
                  <a:ext uri="{FF2B5EF4-FFF2-40B4-BE49-F238E27FC236}">
                    <a16:creationId xmlns:a16="http://schemas.microsoft.com/office/drawing/2014/main" id="{2F39E3E7-1ADB-4123-8A71-36FC6AF6ACF5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1700" y="884"/>
                <a:ext cx="676" cy="449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8" name="Line 110">
                <a:extLst>
                  <a:ext uri="{FF2B5EF4-FFF2-40B4-BE49-F238E27FC236}">
                    <a16:creationId xmlns:a16="http://schemas.microsoft.com/office/drawing/2014/main" id="{952EE4AD-A0C9-4250-9011-385C6EDE9E8E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2376" y="884"/>
                <a:ext cx="1" cy="1814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9" name="Line 111">
                <a:extLst>
                  <a:ext uri="{FF2B5EF4-FFF2-40B4-BE49-F238E27FC236}">
                    <a16:creationId xmlns:a16="http://schemas.microsoft.com/office/drawing/2014/main" id="{1885FFBB-B651-44D1-ADB8-E8231211D613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1250" y="884"/>
                <a:ext cx="1126" cy="1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0" name="Line 112">
                <a:extLst>
                  <a:ext uri="{FF2B5EF4-FFF2-40B4-BE49-F238E27FC236}">
                    <a16:creationId xmlns:a16="http://schemas.microsoft.com/office/drawing/2014/main" id="{4FE055E0-B82A-45BB-AFE0-99C2ADA235F6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574" y="884"/>
                <a:ext cx="676" cy="449"/>
              </a:xfrm>
              <a:prstGeom prst="line">
                <a:avLst/>
              </a:prstGeom>
              <a:noFill/>
              <a:ln w="28575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1" name="Line 113">
                <a:extLst>
                  <a:ext uri="{FF2B5EF4-FFF2-40B4-BE49-F238E27FC236}">
                    <a16:creationId xmlns:a16="http://schemas.microsoft.com/office/drawing/2014/main" id="{12F74113-0245-49A8-8C31-C030C7F52589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 flipH="1">
                <a:off x="574" y="2698"/>
                <a:ext cx="676" cy="449"/>
              </a:xfrm>
              <a:prstGeom prst="line">
                <a:avLst/>
              </a:prstGeom>
              <a:noFill/>
              <a:ln w="12700">
                <a:solidFill>
                  <a:srgbClr val="000080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2" name="Line 114">
                <a:extLst>
                  <a:ext uri="{FF2B5EF4-FFF2-40B4-BE49-F238E27FC236}">
                    <a16:creationId xmlns:a16="http://schemas.microsoft.com/office/drawing/2014/main" id="{DC8C3D99-493C-461A-B6B9-7BEF7600BA72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1250" y="2698"/>
                <a:ext cx="1126" cy="1"/>
              </a:xfrm>
              <a:prstGeom prst="line">
                <a:avLst/>
              </a:prstGeom>
              <a:noFill/>
              <a:ln w="12700">
                <a:solidFill>
                  <a:srgbClr val="000080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3" name="Line 115">
                <a:extLst>
                  <a:ext uri="{FF2B5EF4-FFF2-40B4-BE49-F238E27FC236}">
                    <a16:creationId xmlns:a16="http://schemas.microsoft.com/office/drawing/2014/main" id="{1082AE68-4532-47E2-8D34-1A1C5E9AAF80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1250" y="884"/>
                <a:ext cx="1" cy="1814"/>
              </a:xfrm>
              <a:prstGeom prst="line">
                <a:avLst/>
              </a:prstGeom>
              <a:noFill/>
              <a:ln w="12700">
                <a:solidFill>
                  <a:srgbClr val="000080"/>
                </a:solidFill>
                <a:prstDash val="lg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4" name="Oval 116">
                <a:extLst>
                  <a:ext uri="{FF2B5EF4-FFF2-40B4-BE49-F238E27FC236}">
                    <a16:creationId xmlns:a16="http://schemas.microsoft.com/office/drawing/2014/main" id="{1A5C7FBB-BD8F-4390-8552-21F810A7FE4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239" y="2686"/>
                <a:ext cx="29" cy="2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r-Latn-CS" altLang="sr-Latn-R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5" name="Rectangle 117">
                <a:extLst>
                  <a:ext uri="{FF2B5EF4-FFF2-40B4-BE49-F238E27FC236}">
                    <a16:creationId xmlns:a16="http://schemas.microsoft.com/office/drawing/2014/main" id="{739BE885-27B3-420E-A7BF-8F4FE293E5D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075" y="2526"/>
                <a:ext cx="149" cy="2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r-HR" altLang="sr-Latn-RS" sz="1800" b="0" i="1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</a:t>
                </a:r>
                <a:endPara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6" name="Oval 118">
                <a:extLst>
                  <a:ext uri="{FF2B5EF4-FFF2-40B4-BE49-F238E27FC236}">
                    <a16:creationId xmlns:a16="http://schemas.microsoft.com/office/drawing/2014/main" id="{565430E7-187F-4D38-BBD1-CBDB492E0E9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239" y="872"/>
                <a:ext cx="29" cy="2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r-Latn-CS" altLang="sr-Latn-R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7" name="Rectangle 119">
                <a:extLst>
                  <a:ext uri="{FF2B5EF4-FFF2-40B4-BE49-F238E27FC236}">
                    <a16:creationId xmlns:a16="http://schemas.microsoft.com/office/drawing/2014/main" id="{C177D2D6-00E3-4866-8CA1-AFD25F849CA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274" y="722"/>
                <a:ext cx="150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r-HR" altLang="sr-Latn-RS" sz="1800" b="0" i="1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H</a:t>
                </a:r>
                <a:endPara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8" name="Oval 120">
                <a:extLst>
                  <a:ext uri="{FF2B5EF4-FFF2-40B4-BE49-F238E27FC236}">
                    <a16:creationId xmlns:a16="http://schemas.microsoft.com/office/drawing/2014/main" id="{354A55EB-EBB2-4701-962C-FE457313AE0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364" y="872"/>
                <a:ext cx="30" cy="2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r-Latn-CS" altLang="sr-Latn-R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9" name="Rectangle 121">
                <a:extLst>
                  <a:ext uri="{FF2B5EF4-FFF2-40B4-BE49-F238E27FC236}">
                    <a16:creationId xmlns:a16="http://schemas.microsoft.com/office/drawing/2014/main" id="{3B8798F5-F092-49AB-886C-5CFFA8FE9F6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406" y="741"/>
                <a:ext cx="160" cy="2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r-HR" altLang="sr-Latn-RS" sz="1800" b="0" i="1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G</a:t>
                </a:r>
                <a:endPara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60" name="Oval 122">
                <a:extLst>
                  <a:ext uri="{FF2B5EF4-FFF2-40B4-BE49-F238E27FC236}">
                    <a16:creationId xmlns:a16="http://schemas.microsoft.com/office/drawing/2014/main" id="{977E8ECC-6252-4B08-9E8C-1136940E892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688" y="1321"/>
                <a:ext cx="29" cy="2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r-Latn-CS" altLang="sr-Latn-R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61" name="Rectangle 123">
                <a:extLst>
                  <a:ext uri="{FF2B5EF4-FFF2-40B4-BE49-F238E27FC236}">
                    <a16:creationId xmlns:a16="http://schemas.microsoft.com/office/drawing/2014/main" id="{7185D264-0BAB-4914-8887-B00259CE4B1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735" y="1345"/>
                <a:ext cx="126" cy="2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r-HR" altLang="sr-Latn-RS" sz="1800" b="0" i="1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F</a:t>
                </a:r>
                <a:endPara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62" name="Oval 124">
                <a:extLst>
                  <a:ext uri="{FF2B5EF4-FFF2-40B4-BE49-F238E27FC236}">
                    <a16:creationId xmlns:a16="http://schemas.microsoft.com/office/drawing/2014/main" id="{669DE068-C9F0-49DD-8F6C-F076CEE8C8B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62" y="3135"/>
                <a:ext cx="30" cy="2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r-Latn-CS" altLang="sr-Latn-R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63" name="Rectangle 125">
                <a:extLst>
                  <a:ext uri="{FF2B5EF4-FFF2-40B4-BE49-F238E27FC236}">
                    <a16:creationId xmlns:a16="http://schemas.microsoft.com/office/drawing/2014/main" id="{3648481B-7484-489F-B535-E34671667E4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460" y="3113"/>
                <a:ext cx="138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r-HR" altLang="sr-Latn-RS" sz="1800" b="0" i="1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</a:t>
                </a:r>
                <a:endPara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64" name="Oval 126">
                <a:extLst>
                  <a:ext uri="{FF2B5EF4-FFF2-40B4-BE49-F238E27FC236}">
                    <a16:creationId xmlns:a16="http://schemas.microsoft.com/office/drawing/2014/main" id="{2E392682-0BB9-4E31-ADD0-32076BE0101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688" y="3135"/>
                <a:ext cx="29" cy="2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r-Latn-CS" altLang="sr-Latn-R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65" name="Rectangle 127">
                <a:extLst>
                  <a:ext uri="{FF2B5EF4-FFF2-40B4-BE49-F238E27FC236}">
                    <a16:creationId xmlns:a16="http://schemas.microsoft.com/office/drawing/2014/main" id="{856C2390-94CB-4404-9E2F-4E6A214488D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744" y="3117"/>
                <a:ext cx="138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r-HR" altLang="sr-Latn-RS" sz="1800" b="0" i="1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B</a:t>
                </a:r>
                <a:endPara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66" name="Oval 128">
                <a:extLst>
                  <a:ext uri="{FF2B5EF4-FFF2-40B4-BE49-F238E27FC236}">
                    <a16:creationId xmlns:a16="http://schemas.microsoft.com/office/drawing/2014/main" id="{1A440350-6B0F-4BA6-AEB4-D68547D77B7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364" y="2686"/>
                <a:ext cx="30" cy="2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r-Latn-CS" altLang="sr-Latn-R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67" name="Rectangle 129">
                <a:extLst>
                  <a:ext uri="{FF2B5EF4-FFF2-40B4-BE49-F238E27FC236}">
                    <a16:creationId xmlns:a16="http://schemas.microsoft.com/office/drawing/2014/main" id="{F68BB12B-321B-4C45-A4A9-E7E44DFB308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424" y="2579"/>
                <a:ext cx="150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r-HR" altLang="sr-Latn-RS" sz="1800" b="0" i="1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C</a:t>
                </a:r>
                <a:endPara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68" name="Oval 130">
                <a:extLst>
                  <a:ext uri="{FF2B5EF4-FFF2-40B4-BE49-F238E27FC236}">
                    <a16:creationId xmlns:a16="http://schemas.microsoft.com/office/drawing/2014/main" id="{048AE39B-19CD-4E34-8DBB-29B74853149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62" y="1321"/>
                <a:ext cx="30" cy="2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r-Latn-CS" altLang="sr-Latn-R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69" name="Rectangle 131">
                <a:extLst>
                  <a:ext uri="{FF2B5EF4-FFF2-40B4-BE49-F238E27FC236}">
                    <a16:creationId xmlns:a16="http://schemas.microsoft.com/office/drawing/2014/main" id="{39F206C2-F8F9-4E4D-936A-D6F7E9B20C2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454" y="1362"/>
                <a:ext cx="138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r-HR" altLang="sr-Latn-RS" sz="1800" b="0" i="1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E</a:t>
                </a:r>
                <a:endPara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35" name="Group 132">
              <a:extLst>
                <a:ext uri="{FF2B5EF4-FFF2-40B4-BE49-F238E27FC236}">
                  <a16:creationId xmlns:a16="http://schemas.microsoft.com/office/drawing/2014/main" id="{AEBE8998-1C6B-4ADD-860E-632BF2F860A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973" y="882"/>
              <a:ext cx="2706" cy="677"/>
              <a:chOff x="2925" y="3113"/>
              <a:chExt cx="2706" cy="677"/>
            </a:xfrm>
          </p:grpSpPr>
          <p:sp>
            <p:nvSpPr>
              <p:cNvPr id="1036" name="Freeform 133">
                <a:extLst>
                  <a:ext uri="{FF2B5EF4-FFF2-40B4-BE49-F238E27FC236}">
                    <a16:creationId xmlns:a16="http://schemas.microsoft.com/office/drawing/2014/main" id="{A04261E4-D0EC-4354-8628-479F4997A275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2925" y="3113"/>
                <a:ext cx="2706" cy="676"/>
              </a:xfrm>
              <a:custGeom>
                <a:avLst/>
                <a:gdLst>
                  <a:gd name="T0" fmla="*/ 0 w 2706"/>
                  <a:gd name="T1" fmla="*/ 676 h 676"/>
                  <a:gd name="T2" fmla="*/ 1688 w 2706"/>
                  <a:gd name="T3" fmla="*/ 676 h 676"/>
                  <a:gd name="T4" fmla="*/ 2706 w 2706"/>
                  <a:gd name="T5" fmla="*/ 0 h 676"/>
                  <a:gd name="T6" fmla="*/ 1018 w 2706"/>
                  <a:gd name="T7" fmla="*/ 0 h 676"/>
                  <a:gd name="T8" fmla="*/ 0 w 2706"/>
                  <a:gd name="T9" fmla="*/ 676 h 67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06"/>
                  <a:gd name="T16" fmla="*/ 0 h 676"/>
                  <a:gd name="T17" fmla="*/ 2706 w 2706"/>
                  <a:gd name="T18" fmla="*/ 676 h 67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06" h="676">
                    <a:moveTo>
                      <a:pt x="0" y="676"/>
                    </a:moveTo>
                    <a:lnTo>
                      <a:pt x="1688" y="676"/>
                    </a:lnTo>
                    <a:lnTo>
                      <a:pt x="2706" y="0"/>
                    </a:lnTo>
                    <a:lnTo>
                      <a:pt x="1018" y="0"/>
                    </a:lnTo>
                    <a:lnTo>
                      <a:pt x="0" y="676"/>
                    </a:lnTo>
                    <a:close/>
                  </a:path>
                </a:pathLst>
              </a:custGeom>
              <a:solidFill>
                <a:srgbClr val="008000">
                  <a:alpha val="45097"/>
                </a:srgbClr>
              </a:solidFill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37" name="Line 134">
                <a:extLst>
                  <a:ext uri="{FF2B5EF4-FFF2-40B4-BE49-F238E27FC236}">
                    <a16:creationId xmlns:a16="http://schemas.microsoft.com/office/drawing/2014/main" id="{2A899BC7-D43B-4F0A-9152-964D38341C9F}"/>
                  </a:ext>
                </a:extLst>
              </p:cNvPr>
              <p:cNvSpPr>
                <a:spLocks noChangeAspect="1" noChangeShapeType="1"/>
              </p:cNvSpPr>
              <p:nvPr/>
            </p:nvSpPr>
            <p:spPr bwMode="auto">
              <a:xfrm>
                <a:off x="3943" y="3113"/>
                <a:ext cx="1688" cy="1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038" name="Group 135">
                <a:extLst>
                  <a:ext uri="{FF2B5EF4-FFF2-40B4-BE49-F238E27FC236}">
                    <a16:creationId xmlns:a16="http://schemas.microsoft.com/office/drawing/2014/main" id="{CB0CA7E4-3BD2-4B43-937D-3134B59EE051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925" y="3113"/>
                <a:ext cx="2706" cy="677"/>
                <a:chOff x="2925" y="3113"/>
                <a:chExt cx="2706" cy="677"/>
              </a:xfrm>
            </p:grpSpPr>
            <p:sp>
              <p:nvSpPr>
                <p:cNvPr id="1039" name="Line 136">
                  <a:extLst>
                    <a:ext uri="{FF2B5EF4-FFF2-40B4-BE49-F238E27FC236}">
                      <a16:creationId xmlns:a16="http://schemas.microsoft.com/office/drawing/2014/main" id="{C5920247-690C-4674-89E0-ED29A0743E2E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925" y="3113"/>
                  <a:ext cx="1018" cy="67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40" name="Line 137">
                  <a:extLst>
                    <a:ext uri="{FF2B5EF4-FFF2-40B4-BE49-F238E27FC236}">
                      <a16:creationId xmlns:a16="http://schemas.microsoft.com/office/drawing/2014/main" id="{D8147A4B-AC28-4D37-BD46-472E164B5BC7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4613" y="3113"/>
                  <a:ext cx="1018" cy="67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41" name="Line 138">
                  <a:extLst>
                    <a:ext uri="{FF2B5EF4-FFF2-40B4-BE49-F238E27FC236}">
                      <a16:creationId xmlns:a16="http://schemas.microsoft.com/office/drawing/2014/main" id="{37A1308D-62AB-44CF-B020-42B0EEA7E67D}"/>
                    </a:ext>
                  </a:extLst>
                </p:cNvPr>
                <p:cNvSpPr>
                  <a:spLocks noChangeAspect="1" noChangeShapeType="1"/>
                </p:cNvSpPr>
                <p:nvPr/>
              </p:nvSpPr>
              <p:spPr bwMode="auto">
                <a:xfrm>
                  <a:off x="2925" y="3789"/>
                  <a:ext cx="1688" cy="1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hr-HR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</p:grpSp>
      </p:grpSp>
      <p:graphicFrame>
        <p:nvGraphicFramePr>
          <p:cNvPr id="1026" name="Object 148">
            <a:extLst>
              <a:ext uri="{FF2B5EF4-FFF2-40B4-BE49-F238E27FC236}">
                <a16:creationId xmlns:a16="http://schemas.microsoft.com/office/drawing/2014/main" id="{766B803E-F4B0-4EAF-B7FF-6F66A82CB2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7875" y="5051425"/>
          <a:ext cx="156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3" imgW="1562040" imgH="355320" progId="Equation.DSMT4">
                  <p:embed/>
                </p:oleObj>
              </mc:Choice>
              <mc:Fallback>
                <p:oleObj name="Equation" r:id="rId3" imgW="1562040" imgH="355320" progId="Equation.DSMT4">
                  <p:embed/>
                  <p:pic>
                    <p:nvPicPr>
                      <p:cNvPr id="1026" name="Object 148">
                        <a:extLst>
                          <a:ext uri="{FF2B5EF4-FFF2-40B4-BE49-F238E27FC236}">
                            <a16:creationId xmlns:a16="http://schemas.microsoft.com/office/drawing/2014/main" id="{766B803E-F4B0-4EAF-B7FF-6F66A82CB2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75" y="5051425"/>
                        <a:ext cx="1562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49">
            <a:extLst>
              <a:ext uri="{FF2B5EF4-FFF2-40B4-BE49-F238E27FC236}">
                <a16:creationId xmlns:a16="http://schemas.microsoft.com/office/drawing/2014/main" id="{4AD96F7F-9FC7-4A74-8046-8953472F6D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56075" y="5051425"/>
          <a:ext cx="1498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5" imgW="1498320" imgH="355320" progId="Equation.DSMT4">
                  <p:embed/>
                </p:oleObj>
              </mc:Choice>
              <mc:Fallback>
                <p:oleObj name="Equation" r:id="rId5" imgW="1498320" imgH="355320" progId="Equation.DSMT4">
                  <p:embed/>
                  <p:pic>
                    <p:nvPicPr>
                      <p:cNvPr id="1027" name="Object 149">
                        <a:extLst>
                          <a:ext uri="{FF2B5EF4-FFF2-40B4-BE49-F238E27FC236}">
                            <a16:creationId xmlns:a16="http://schemas.microsoft.com/office/drawing/2014/main" id="{4AD96F7F-9FC7-4A74-8046-8953472F6D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075" y="5051425"/>
                        <a:ext cx="1498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150">
            <a:extLst>
              <a:ext uri="{FF2B5EF4-FFF2-40B4-BE49-F238E27FC236}">
                <a16:creationId xmlns:a16="http://schemas.microsoft.com/office/drawing/2014/main" id="{E60F83AA-5A7E-4376-84F2-AEA890BE2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910263"/>
            <a:ext cx="7200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Koje su još ravnine određene vrhovima kvadra paralelne?</a:t>
            </a:r>
          </a:p>
        </p:txBody>
      </p:sp>
      <p:graphicFrame>
        <p:nvGraphicFramePr>
          <p:cNvPr id="1028" name="Object 151">
            <a:extLst>
              <a:ext uri="{FF2B5EF4-FFF2-40B4-BE49-F238E27FC236}">
                <a16:creationId xmlns:a16="http://schemas.microsoft.com/office/drawing/2014/main" id="{6D4471E9-262F-45CE-8DD8-A16CE32BCD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92950" y="5957888"/>
          <a:ext cx="1536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7" imgW="1536480" imgH="355320" progId="Equation.DSMT4">
                  <p:embed/>
                </p:oleObj>
              </mc:Choice>
              <mc:Fallback>
                <p:oleObj name="Equation" r:id="rId7" imgW="1536480" imgH="355320" progId="Equation.DSMT4">
                  <p:embed/>
                  <p:pic>
                    <p:nvPicPr>
                      <p:cNvPr id="1028" name="Object 151">
                        <a:extLst>
                          <a:ext uri="{FF2B5EF4-FFF2-40B4-BE49-F238E27FC236}">
                            <a16:creationId xmlns:a16="http://schemas.microsoft.com/office/drawing/2014/main" id="{6D4471E9-262F-45CE-8DD8-A16CE32BCD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5957888"/>
                        <a:ext cx="15367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21">
            <a:extLst>
              <a:ext uri="{FF2B5EF4-FFF2-40B4-BE49-F238E27FC236}">
                <a16:creationId xmlns:a16="http://schemas.microsoft.com/office/drawing/2014/main" id="{E5834227-A6B2-427F-9C57-16CAEC412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50838"/>
            <a:ext cx="6842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Ravnine se sijeku – presjek im je pravac (</a:t>
            </a:r>
            <a:r>
              <a:rPr kumimoji="0" lang="hr-HR" altLang="sr-Latn-RS" sz="2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presječnica</a:t>
            </a:r>
            <a:r>
              <a:rPr kumimoji="0" lang="hr-HR" altLang="sr-Latn-R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2054" name="Group 29">
            <a:extLst>
              <a:ext uri="{FF2B5EF4-FFF2-40B4-BE49-F238E27FC236}">
                <a16:creationId xmlns:a16="http://schemas.microsoft.com/office/drawing/2014/main" id="{76B3775B-13E8-4F0C-BF20-545ECA4D73C4}"/>
              </a:ext>
            </a:extLst>
          </p:cNvPr>
          <p:cNvGrpSpPr>
            <a:grpSpLocks/>
          </p:cNvGrpSpPr>
          <p:nvPr/>
        </p:nvGrpSpPr>
        <p:grpSpPr bwMode="auto">
          <a:xfrm>
            <a:off x="539750" y="1449388"/>
            <a:ext cx="3292475" cy="4076700"/>
            <a:chOff x="454" y="722"/>
            <a:chExt cx="2074" cy="2568"/>
          </a:xfrm>
        </p:grpSpPr>
        <p:sp>
          <p:nvSpPr>
            <p:cNvPr id="2062" name="Line 30">
              <a:extLst>
                <a:ext uri="{FF2B5EF4-FFF2-40B4-BE49-F238E27FC236}">
                  <a16:creationId xmlns:a16="http://schemas.microsoft.com/office/drawing/2014/main" id="{68779285-54A2-44DE-97C8-875D696E56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4" y="3147"/>
              <a:ext cx="11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63" name="Line 31">
              <a:extLst>
                <a:ext uri="{FF2B5EF4-FFF2-40B4-BE49-F238E27FC236}">
                  <a16:creationId xmlns:a16="http://schemas.microsoft.com/office/drawing/2014/main" id="{4AE8593B-A07C-4B5C-AAA6-7C2D458183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4" y="1333"/>
              <a:ext cx="1" cy="1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64" name="Line 32">
              <a:extLst>
                <a:ext uri="{FF2B5EF4-FFF2-40B4-BE49-F238E27FC236}">
                  <a16:creationId xmlns:a16="http://schemas.microsoft.com/office/drawing/2014/main" id="{0AE67339-233D-410B-A56E-A9F7DEBEDE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4" y="1333"/>
              <a:ext cx="11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65" name="Line 33">
              <a:extLst>
                <a:ext uri="{FF2B5EF4-FFF2-40B4-BE49-F238E27FC236}">
                  <a16:creationId xmlns:a16="http://schemas.microsoft.com/office/drawing/2014/main" id="{DFD459E2-C4C3-435C-8FDE-2D584CD73B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0" y="1333"/>
              <a:ext cx="1" cy="1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66" name="Line 34">
              <a:extLst>
                <a:ext uri="{FF2B5EF4-FFF2-40B4-BE49-F238E27FC236}">
                  <a16:creationId xmlns:a16="http://schemas.microsoft.com/office/drawing/2014/main" id="{08F2118B-EB29-49AC-B3A4-61FE326EE3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00" y="2698"/>
              <a:ext cx="676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67" name="Line 35">
              <a:extLst>
                <a:ext uri="{FF2B5EF4-FFF2-40B4-BE49-F238E27FC236}">
                  <a16:creationId xmlns:a16="http://schemas.microsoft.com/office/drawing/2014/main" id="{2010FB8A-8221-4937-8ECA-0438B6FF8A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00" y="884"/>
              <a:ext cx="676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68" name="Line 36">
              <a:extLst>
                <a:ext uri="{FF2B5EF4-FFF2-40B4-BE49-F238E27FC236}">
                  <a16:creationId xmlns:a16="http://schemas.microsoft.com/office/drawing/2014/main" id="{36F9743D-D022-4FF2-8087-EDFDCA27BC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6" y="884"/>
              <a:ext cx="1" cy="1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69" name="Line 37">
              <a:extLst>
                <a:ext uri="{FF2B5EF4-FFF2-40B4-BE49-F238E27FC236}">
                  <a16:creationId xmlns:a16="http://schemas.microsoft.com/office/drawing/2014/main" id="{F5ECEEFD-7EF6-4501-B998-9B4446D46F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0" y="884"/>
              <a:ext cx="11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70" name="Line 38">
              <a:extLst>
                <a:ext uri="{FF2B5EF4-FFF2-40B4-BE49-F238E27FC236}">
                  <a16:creationId xmlns:a16="http://schemas.microsoft.com/office/drawing/2014/main" id="{0860CA9A-518E-487D-952F-EFD4F6DBB1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4" y="884"/>
              <a:ext cx="676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71" name="Line 39">
              <a:extLst>
                <a:ext uri="{FF2B5EF4-FFF2-40B4-BE49-F238E27FC236}">
                  <a16:creationId xmlns:a16="http://schemas.microsoft.com/office/drawing/2014/main" id="{A7F2E46A-21D3-45BA-8472-1FAE9A8EBE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4" y="2698"/>
              <a:ext cx="676" cy="449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72" name="Line 40">
              <a:extLst>
                <a:ext uri="{FF2B5EF4-FFF2-40B4-BE49-F238E27FC236}">
                  <a16:creationId xmlns:a16="http://schemas.microsoft.com/office/drawing/2014/main" id="{7F0DFCB2-B453-4D93-907A-4FE74632CD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0" y="2698"/>
              <a:ext cx="1126" cy="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73" name="Line 41">
              <a:extLst>
                <a:ext uri="{FF2B5EF4-FFF2-40B4-BE49-F238E27FC236}">
                  <a16:creationId xmlns:a16="http://schemas.microsoft.com/office/drawing/2014/main" id="{92194DB7-F2A6-40F5-AE26-A0CBE4BEB8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0" y="884"/>
              <a:ext cx="1" cy="1814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74" name="Oval 42">
              <a:extLst>
                <a:ext uri="{FF2B5EF4-FFF2-40B4-BE49-F238E27FC236}">
                  <a16:creationId xmlns:a16="http://schemas.microsoft.com/office/drawing/2014/main" id="{8D73AA94-B5ED-4882-88C3-6BA4451342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9" y="2686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CS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75" name="Rectangle 43">
              <a:extLst>
                <a:ext uri="{FF2B5EF4-FFF2-40B4-BE49-F238E27FC236}">
                  <a16:creationId xmlns:a16="http://schemas.microsoft.com/office/drawing/2014/main" id="{EA820942-71A8-48B2-89C1-B95D1CCFF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5" y="2574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D</a:t>
              </a:r>
              <a:endPara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76" name="Oval 44">
              <a:extLst>
                <a:ext uri="{FF2B5EF4-FFF2-40B4-BE49-F238E27FC236}">
                  <a16:creationId xmlns:a16="http://schemas.microsoft.com/office/drawing/2014/main" id="{83FA1814-4A85-4287-BEEE-8008A23174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9" y="872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CS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77" name="Rectangle 45">
              <a:extLst>
                <a:ext uri="{FF2B5EF4-FFF2-40B4-BE49-F238E27FC236}">
                  <a16:creationId xmlns:a16="http://schemas.microsoft.com/office/drawing/2014/main" id="{58DAF494-3252-4061-BB35-38701243CE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" y="722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H</a:t>
              </a:r>
              <a:endPara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78" name="Oval 46">
              <a:extLst>
                <a:ext uri="{FF2B5EF4-FFF2-40B4-BE49-F238E27FC236}">
                  <a16:creationId xmlns:a16="http://schemas.microsoft.com/office/drawing/2014/main" id="{329FC3AD-BC6B-46F9-9182-2BF2AE440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4" y="872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CS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79" name="Rectangle 47">
              <a:extLst>
                <a:ext uri="{FF2B5EF4-FFF2-40B4-BE49-F238E27FC236}">
                  <a16:creationId xmlns:a16="http://schemas.microsoft.com/office/drawing/2014/main" id="{0DEB7414-1691-485A-80A8-A23B82C2D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6" y="740"/>
              <a:ext cx="11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</a:t>
              </a:r>
              <a:endPara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0" name="Oval 48">
              <a:extLst>
                <a:ext uri="{FF2B5EF4-FFF2-40B4-BE49-F238E27FC236}">
                  <a16:creationId xmlns:a16="http://schemas.microsoft.com/office/drawing/2014/main" id="{828E682A-05C9-404A-8A66-EDAA2ADC8F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8" y="1321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CS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1" name="Rectangle 49">
              <a:extLst>
                <a:ext uri="{FF2B5EF4-FFF2-40B4-BE49-F238E27FC236}">
                  <a16:creationId xmlns:a16="http://schemas.microsoft.com/office/drawing/2014/main" id="{C93AFF0A-8D46-4C2D-B486-D0A36F548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" y="1344"/>
              <a:ext cx="8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F</a:t>
              </a:r>
              <a:endPara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2" name="Oval 50">
              <a:extLst>
                <a:ext uri="{FF2B5EF4-FFF2-40B4-BE49-F238E27FC236}">
                  <a16:creationId xmlns:a16="http://schemas.microsoft.com/office/drawing/2014/main" id="{1FD17611-0AA2-4D00-9A0C-2A9047BEFC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" y="3135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CS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3" name="Rectangle 51">
              <a:extLst>
                <a:ext uri="{FF2B5EF4-FFF2-40B4-BE49-F238E27FC236}">
                  <a16:creationId xmlns:a16="http://schemas.microsoft.com/office/drawing/2014/main" id="{78B6D6FC-ABA2-46AB-B50B-BA62CDDFF7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" y="3113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</a:t>
              </a:r>
              <a:endPara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4" name="Oval 52">
              <a:extLst>
                <a:ext uri="{FF2B5EF4-FFF2-40B4-BE49-F238E27FC236}">
                  <a16:creationId xmlns:a16="http://schemas.microsoft.com/office/drawing/2014/main" id="{E6B97E45-7A16-4F8B-8457-B909A88ED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8" y="3135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CS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5" name="Rectangle 53">
              <a:extLst>
                <a:ext uri="{FF2B5EF4-FFF2-40B4-BE49-F238E27FC236}">
                  <a16:creationId xmlns:a16="http://schemas.microsoft.com/office/drawing/2014/main" id="{175C49B7-BA0E-43DD-9DC0-B8734412C7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3" y="3117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</a:t>
              </a:r>
              <a:endPara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6" name="Oval 54">
              <a:extLst>
                <a:ext uri="{FF2B5EF4-FFF2-40B4-BE49-F238E27FC236}">
                  <a16:creationId xmlns:a16="http://schemas.microsoft.com/office/drawing/2014/main" id="{D166F556-3F73-48A3-9D68-356107045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4" y="2686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CS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7" name="Rectangle 55">
              <a:extLst>
                <a:ext uri="{FF2B5EF4-FFF2-40B4-BE49-F238E27FC236}">
                  <a16:creationId xmlns:a16="http://schemas.microsoft.com/office/drawing/2014/main" id="{D2BB4EA0-CDB4-46A5-A22E-C41388AE6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" y="2579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</a:t>
              </a:r>
              <a:endPara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8" name="Oval 56">
              <a:extLst>
                <a:ext uri="{FF2B5EF4-FFF2-40B4-BE49-F238E27FC236}">
                  <a16:creationId xmlns:a16="http://schemas.microsoft.com/office/drawing/2014/main" id="{0FB5AD5E-4AEF-4DE6-8488-A82A9E2C57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" y="1321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CS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9" name="Rectangle 57">
              <a:extLst>
                <a:ext uri="{FF2B5EF4-FFF2-40B4-BE49-F238E27FC236}">
                  <a16:creationId xmlns:a16="http://schemas.microsoft.com/office/drawing/2014/main" id="{0525F2BA-AF24-4928-BF37-AEB3BA45CD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" y="1362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</a:t>
              </a:r>
              <a:endPara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4159" name="Line 63">
            <a:extLst>
              <a:ext uri="{FF2B5EF4-FFF2-40B4-BE49-F238E27FC236}">
                <a16:creationId xmlns:a16="http://schemas.microsoft.com/office/drawing/2014/main" id="{006E2060-7107-4604-AF70-E5EB778541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08063" y="3573463"/>
            <a:ext cx="4140200" cy="27352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60" name="Freeform 64">
            <a:extLst>
              <a:ext uri="{FF2B5EF4-FFF2-40B4-BE49-F238E27FC236}">
                <a16:creationId xmlns:a16="http://schemas.microsoft.com/office/drawing/2014/main" id="{7EC4562A-52BC-437C-8EA7-247D0E134D30}"/>
              </a:ext>
            </a:extLst>
          </p:cNvPr>
          <p:cNvSpPr>
            <a:spLocks/>
          </p:cNvSpPr>
          <p:nvPr/>
        </p:nvSpPr>
        <p:spPr bwMode="auto">
          <a:xfrm>
            <a:off x="741363" y="4581525"/>
            <a:ext cx="2844800" cy="719138"/>
          </a:xfrm>
          <a:custGeom>
            <a:avLst/>
            <a:gdLst>
              <a:gd name="T0" fmla="*/ 0 w 1792"/>
              <a:gd name="T1" fmla="*/ 2147483647 h 453"/>
              <a:gd name="T2" fmla="*/ 2147483647 w 1792"/>
              <a:gd name="T3" fmla="*/ 2147483647 h 453"/>
              <a:gd name="T4" fmla="*/ 2147483647 w 1792"/>
              <a:gd name="T5" fmla="*/ 0 h 453"/>
              <a:gd name="T6" fmla="*/ 2147483647 w 1792"/>
              <a:gd name="T7" fmla="*/ 0 h 453"/>
              <a:gd name="T8" fmla="*/ 0 w 1792"/>
              <a:gd name="T9" fmla="*/ 2147483647 h 4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92"/>
              <a:gd name="T16" fmla="*/ 0 h 453"/>
              <a:gd name="T17" fmla="*/ 1792 w 1792"/>
              <a:gd name="T18" fmla="*/ 453 h 4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92" h="453">
                <a:moveTo>
                  <a:pt x="0" y="453"/>
                </a:moveTo>
                <a:lnTo>
                  <a:pt x="1134" y="453"/>
                </a:lnTo>
                <a:lnTo>
                  <a:pt x="1792" y="0"/>
                </a:lnTo>
                <a:lnTo>
                  <a:pt x="681" y="0"/>
                </a:lnTo>
                <a:lnTo>
                  <a:pt x="0" y="453"/>
                </a:lnTo>
                <a:close/>
              </a:path>
            </a:pathLst>
          </a:custGeom>
          <a:solidFill>
            <a:schemeClr val="accent1">
              <a:alpha val="5098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62" name="Freeform 66">
            <a:extLst>
              <a:ext uri="{FF2B5EF4-FFF2-40B4-BE49-F238E27FC236}">
                <a16:creationId xmlns:a16="http://schemas.microsoft.com/office/drawing/2014/main" id="{C856ADC2-2764-4869-8F5E-82940A79D022}"/>
              </a:ext>
            </a:extLst>
          </p:cNvPr>
          <p:cNvSpPr>
            <a:spLocks/>
          </p:cNvSpPr>
          <p:nvPr/>
        </p:nvSpPr>
        <p:spPr bwMode="auto">
          <a:xfrm>
            <a:off x="2519363" y="1700213"/>
            <a:ext cx="1081087" cy="3600450"/>
          </a:xfrm>
          <a:custGeom>
            <a:avLst/>
            <a:gdLst>
              <a:gd name="T0" fmla="*/ 0 w 681"/>
              <a:gd name="T1" fmla="*/ 2147483647 h 2268"/>
              <a:gd name="T2" fmla="*/ 2147483647 w 681"/>
              <a:gd name="T3" fmla="*/ 0 h 2268"/>
              <a:gd name="T4" fmla="*/ 2147483647 w 681"/>
              <a:gd name="T5" fmla="*/ 2147483647 h 2268"/>
              <a:gd name="T6" fmla="*/ 0 w 681"/>
              <a:gd name="T7" fmla="*/ 2147483647 h 2268"/>
              <a:gd name="T8" fmla="*/ 0 w 681"/>
              <a:gd name="T9" fmla="*/ 2147483647 h 22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81"/>
              <a:gd name="T16" fmla="*/ 0 h 2268"/>
              <a:gd name="T17" fmla="*/ 681 w 681"/>
              <a:gd name="T18" fmla="*/ 2268 h 22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81" h="2268">
                <a:moveTo>
                  <a:pt x="0" y="454"/>
                </a:moveTo>
                <a:lnTo>
                  <a:pt x="681" y="0"/>
                </a:lnTo>
                <a:lnTo>
                  <a:pt x="681" y="1815"/>
                </a:lnTo>
                <a:lnTo>
                  <a:pt x="0" y="2268"/>
                </a:lnTo>
                <a:lnTo>
                  <a:pt x="0" y="454"/>
                </a:lnTo>
                <a:close/>
              </a:path>
            </a:pathLst>
          </a:custGeom>
          <a:solidFill>
            <a:srgbClr val="FFFF00">
              <a:alpha val="41176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8" name="Text Box 67">
            <a:extLst>
              <a:ext uri="{FF2B5EF4-FFF2-40B4-BE49-F238E27FC236}">
                <a16:creationId xmlns:a16="http://schemas.microsoft.com/office/drawing/2014/main" id="{A5B04A54-F04B-4024-889D-B1EDD82CD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1484313"/>
            <a:ext cx="36004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Ravnine </a:t>
            </a:r>
            <a:r>
              <a: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ABC</a:t>
            </a:r>
            <a:r>
              <a:rPr kumimoji="0" lang="hr-HR" altLang="sr-Latn-R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 </a:t>
            </a:r>
            <a:r>
              <a: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BCF</a:t>
            </a:r>
            <a:r>
              <a:rPr kumimoji="0" lang="hr-HR" altLang="sr-Latn-R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se sijeku.  Presječnica im je pravac </a:t>
            </a:r>
            <a:r>
              <a: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BC.</a:t>
            </a:r>
          </a:p>
        </p:txBody>
      </p:sp>
      <p:graphicFrame>
        <p:nvGraphicFramePr>
          <p:cNvPr id="4164" name="Object 68">
            <a:extLst>
              <a:ext uri="{FF2B5EF4-FFF2-40B4-BE49-F238E27FC236}">
                <a16:creationId xmlns:a16="http://schemas.microsoft.com/office/drawing/2014/main" id="{F8E1C1E7-6EE5-4728-80E9-BB9F9E0D73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03913" y="2878138"/>
          <a:ext cx="2311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2311200" imgH="317160" progId="Equation.DSMT4">
                  <p:embed/>
                </p:oleObj>
              </mc:Choice>
              <mc:Fallback>
                <p:oleObj name="Equation" r:id="rId3" imgW="2311200" imgH="317160" progId="Equation.DSMT4">
                  <p:embed/>
                  <p:pic>
                    <p:nvPicPr>
                      <p:cNvPr id="4164" name="Object 68">
                        <a:extLst>
                          <a:ext uri="{FF2B5EF4-FFF2-40B4-BE49-F238E27FC236}">
                            <a16:creationId xmlns:a16="http://schemas.microsoft.com/office/drawing/2014/main" id="{F8E1C1E7-6EE5-4728-80E9-BB9F9E0D73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913" y="2878138"/>
                        <a:ext cx="23114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66" name="Freeform 70">
            <a:extLst>
              <a:ext uri="{FF2B5EF4-FFF2-40B4-BE49-F238E27FC236}">
                <a16:creationId xmlns:a16="http://schemas.microsoft.com/office/drawing/2014/main" id="{BDACA3F6-22E6-4ED9-B0FC-5B31632105DE}"/>
              </a:ext>
            </a:extLst>
          </p:cNvPr>
          <p:cNvSpPr>
            <a:spLocks/>
          </p:cNvSpPr>
          <p:nvPr/>
        </p:nvSpPr>
        <p:spPr bwMode="auto">
          <a:xfrm>
            <a:off x="1800225" y="1700213"/>
            <a:ext cx="1800225" cy="2881312"/>
          </a:xfrm>
          <a:custGeom>
            <a:avLst/>
            <a:gdLst>
              <a:gd name="T0" fmla="*/ 0 w 1134"/>
              <a:gd name="T1" fmla="*/ 2147483647 h 1815"/>
              <a:gd name="T2" fmla="*/ 0 w 1134"/>
              <a:gd name="T3" fmla="*/ 0 h 1815"/>
              <a:gd name="T4" fmla="*/ 2147483647 w 1134"/>
              <a:gd name="T5" fmla="*/ 0 h 1815"/>
              <a:gd name="T6" fmla="*/ 2147483647 w 1134"/>
              <a:gd name="T7" fmla="*/ 2147483647 h 1815"/>
              <a:gd name="T8" fmla="*/ 0 w 1134"/>
              <a:gd name="T9" fmla="*/ 2147483647 h 18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34"/>
              <a:gd name="T16" fmla="*/ 0 h 1815"/>
              <a:gd name="T17" fmla="*/ 1134 w 1134"/>
              <a:gd name="T18" fmla="*/ 1815 h 18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34" h="1815">
                <a:moveTo>
                  <a:pt x="0" y="1815"/>
                </a:moveTo>
                <a:lnTo>
                  <a:pt x="0" y="0"/>
                </a:lnTo>
                <a:lnTo>
                  <a:pt x="1134" y="0"/>
                </a:lnTo>
                <a:lnTo>
                  <a:pt x="1134" y="1815"/>
                </a:lnTo>
                <a:lnTo>
                  <a:pt x="0" y="1815"/>
                </a:lnTo>
                <a:close/>
              </a:path>
            </a:pathLst>
          </a:custGeom>
          <a:solidFill>
            <a:srgbClr val="FF0000">
              <a:alpha val="49019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4167" name="Object 71">
            <a:extLst>
              <a:ext uri="{FF2B5EF4-FFF2-40B4-BE49-F238E27FC236}">
                <a16:creationId xmlns:a16="http://schemas.microsoft.com/office/drawing/2014/main" id="{AFDFAF33-E4EA-4B09-BA40-0B6126EC56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3706813"/>
          <a:ext cx="2336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5" imgW="2336760" imgH="317160" progId="Equation.DSMT4">
                  <p:embed/>
                </p:oleObj>
              </mc:Choice>
              <mc:Fallback>
                <p:oleObj name="Equation" r:id="rId5" imgW="2336760" imgH="317160" progId="Equation.DSMT4">
                  <p:embed/>
                  <p:pic>
                    <p:nvPicPr>
                      <p:cNvPr id="4167" name="Object 71">
                        <a:extLst>
                          <a:ext uri="{FF2B5EF4-FFF2-40B4-BE49-F238E27FC236}">
                            <a16:creationId xmlns:a16="http://schemas.microsoft.com/office/drawing/2014/main" id="{AFDFAF33-E4EA-4B09-BA40-0B6126EC56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706813"/>
                        <a:ext cx="23368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68" name="Line 72">
            <a:extLst>
              <a:ext uri="{FF2B5EF4-FFF2-40B4-BE49-F238E27FC236}">
                <a16:creationId xmlns:a16="http://schemas.microsoft.com/office/drawing/2014/main" id="{8F31A736-814E-4C85-8664-9CAB80C63FC9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4581525"/>
            <a:ext cx="42846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71" name="Freeform 75">
            <a:extLst>
              <a:ext uri="{FF2B5EF4-FFF2-40B4-BE49-F238E27FC236}">
                <a16:creationId xmlns:a16="http://schemas.microsoft.com/office/drawing/2014/main" id="{114B657D-5AAA-4965-94FB-16D55CCCE040}"/>
              </a:ext>
            </a:extLst>
          </p:cNvPr>
          <p:cNvSpPr>
            <a:spLocks/>
          </p:cNvSpPr>
          <p:nvPr/>
        </p:nvSpPr>
        <p:spPr bwMode="auto">
          <a:xfrm>
            <a:off x="719138" y="1700213"/>
            <a:ext cx="2881312" cy="3600450"/>
          </a:xfrm>
          <a:custGeom>
            <a:avLst/>
            <a:gdLst>
              <a:gd name="T0" fmla="*/ 2147483647 w 1815"/>
              <a:gd name="T1" fmla="*/ 2147483647 h 2268"/>
              <a:gd name="T2" fmla="*/ 2147483647 w 1815"/>
              <a:gd name="T3" fmla="*/ 2147483647 h 2268"/>
              <a:gd name="T4" fmla="*/ 2147483647 w 1815"/>
              <a:gd name="T5" fmla="*/ 0 h 2268"/>
              <a:gd name="T6" fmla="*/ 0 w 1815"/>
              <a:gd name="T7" fmla="*/ 2147483647 h 2268"/>
              <a:gd name="T8" fmla="*/ 2147483647 w 1815"/>
              <a:gd name="T9" fmla="*/ 2147483647 h 22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15"/>
              <a:gd name="T16" fmla="*/ 0 h 2268"/>
              <a:gd name="T17" fmla="*/ 1815 w 1815"/>
              <a:gd name="T18" fmla="*/ 2268 h 22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15" h="2268">
                <a:moveTo>
                  <a:pt x="1134" y="2268"/>
                </a:moveTo>
                <a:lnTo>
                  <a:pt x="1815" y="1815"/>
                </a:lnTo>
                <a:lnTo>
                  <a:pt x="681" y="0"/>
                </a:lnTo>
                <a:lnTo>
                  <a:pt x="0" y="454"/>
                </a:lnTo>
                <a:lnTo>
                  <a:pt x="1134" y="2268"/>
                </a:lnTo>
                <a:close/>
              </a:path>
            </a:pathLst>
          </a:custGeom>
          <a:solidFill>
            <a:srgbClr val="008000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4172" name="Object 76">
            <a:extLst>
              <a:ext uri="{FF2B5EF4-FFF2-40B4-BE49-F238E27FC236}">
                <a16:creationId xmlns:a16="http://schemas.microsoft.com/office/drawing/2014/main" id="{01C10492-EA07-4F89-86B3-8BD3C15B03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03913" y="4462463"/>
          <a:ext cx="2311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7" imgW="2311200" imgH="317160" progId="Equation.DSMT4">
                  <p:embed/>
                </p:oleObj>
              </mc:Choice>
              <mc:Fallback>
                <p:oleObj name="Equation" r:id="rId7" imgW="2311200" imgH="317160" progId="Equation.DSMT4">
                  <p:embed/>
                  <p:pic>
                    <p:nvPicPr>
                      <p:cNvPr id="4172" name="Object 76">
                        <a:extLst>
                          <a:ext uri="{FF2B5EF4-FFF2-40B4-BE49-F238E27FC236}">
                            <a16:creationId xmlns:a16="http://schemas.microsoft.com/office/drawing/2014/main" id="{01C10492-EA07-4F89-86B3-8BD3C15B03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913" y="4462463"/>
                        <a:ext cx="23114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4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4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4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4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4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4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>
            <a:extLst>
              <a:ext uri="{FF2B5EF4-FFF2-40B4-BE49-F238E27FC236}">
                <a16:creationId xmlns:a16="http://schemas.microsoft.com/office/drawing/2014/main" id="{8F5EB4AC-489E-4676-BFEC-F44F53462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260350"/>
            <a:ext cx="7165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 modelu kvadra </a:t>
            </a:r>
            <a:r>
              <a: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ABCDEFGH</a:t>
            </a: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odredi presječnicu ravnina: </a:t>
            </a:r>
          </a:p>
        </p:txBody>
      </p:sp>
      <p:graphicFrame>
        <p:nvGraphicFramePr>
          <p:cNvPr id="3074" name="Object 5">
            <a:extLst>
              <a:ext uri="{FF2B5EF4-FFF2-40B4-BE49-F238E27FC236}">
                <a16:creationId xmlns:a16="http://schemas.microsoft.com/office/drawing/2014/main" id="{1DB55EF7-A0F6-46E4-8CE7-F9366D7C27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3800" y="1089025"/>
          <a:ext cx="1905000" cy="488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1904760" imgH="4889160" progId="Equation.DSMT4">
                  <p:embed/>
                </p:oleObj>
              </mc:Choice>
              <mc:Fallback>
                <p:oleObj name="Equation" r:id="rId3" imgW="1904760" imgH="4889160" progId="Equation.DSMT4">
                  <p:embed/>
                  <p:pic>
                    <p:nvPicPr>
                      <p:cNvPr id="3074" name="Object 5">
                        <a:extLst>
                          <a:ext uri="{FF2B5EF4-FFF2-40B4-BE49-F238E27FC236}">
                            <a16:creationId xmlns:a16="http://schemas.microsoft.com/office/drawing/2014/main" id="{1DB55EF7-A0F6-46E4-8CE7-F9366D7C27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1089025"/>
                        <a:ext cx="1905000" cy="488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77" name="Group 6">
            <a:extLst>
              <a:ext uri="{FF2B5EF4-FFF2-40B4-BE49-F238E27FC236}">
                <a16:creationId xmlns:a16="http://schemas.microsoft.com/office/drawing/2014/main" id="{FFAC99CA-DC7B-47B8-ACD8-AD56C8832BBF}"/>
              </a:ext>
            </a:extLst>
          </p:cNvPr>
          <p:cNvGrpSpPr>
            <a:grpSpLocks/>
          </p:cNvGrpSpPr>
          <p:nvPr/>
        </p:nvGrpSpPr>
        <p:grpSpPr bwMode="auto">
          <a:xfrm>
            <a:off x="684213" y="1520825"/>
            <a:ext cx="3292475" cy="4076700"/>
            <a:chOff x="454" y="722"/>
            <a:chExt cx="2074" cy="2568"/>
          </a:xfrm>
        </p:grpSpPr>
        <p:sp>
          <p:nvSpPr>
            <p:cNvPr id="3078" name="Line 7">
              <a:extLst>
                <a:ext uri="{FF2B5EF4-FFF2-40B4-BE49-F238E27FC236}">
                  <a16:creationId xmlns:a16="http://schemas.microsoft.com/office/drawing/2014/main" id="{135CB85C-19A1-414C-8175-8689B41A00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4" y="3147"/>
              <a:ext cx="11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79" name="Line 8">
              <a:extLst>
                <a:ext uri="{FF2B5EF4-FFF2-40B4-BE49-F238E27FC236}">
                  <a16:creationId xmlns:a16="http://schemas.microsoft.com/office/drawing/2014/main" id="{619F664C-A9F3-4F77-8736-7CC07F1E4E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4" y="1333"/>
              <a:ext cx="1" cy="1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80" name="Line 9">
              <a:extLst>
                <a:ext uri="{FF2B5EF4-FFF2-40B4-BE49-F238E27FC236}">
                  <a16:creationId xmlns:a16="http://schemas.microsoft.com/office/drawing/2014/main" id="{AD7180E9-5CC6-4A14-BEFF-946C24380C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4" y="1333"/>
              <a:ext cx="11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81" name="Line 10">
              <a:extLst>
                <a:ext uri="{FF2B5EF4-FFF2-40B4-BE49-F238E27FC236}">
                  <a16:creationId xmlns:a16="http://schemas.microsoft.com/office/drawing/2014/main" id="{DF6757F4-19E9-47EC-A205-E468474BD3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0" y="1333"/>
              <a:ext cx="1" cy="1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82" name="Line 11">
              <a:extLst>
                <a:ext uri="{FF2B5EF4-FFF2-40B4-BE49-F238E27FC236}">
                  <a16:creationId xmlns:a16="http://schemas.microsoft.com/office/drawing/2014/main" id="{EF0C4067-F536-4E72-A72A-C190F84D85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00" y="2698"/>
              <a:ext cx="676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83" name="Line 12">
              <a:extLst>
                <a:ext uri="{FF2B5EF4-FFF2-40B4-BE49-F238E27FC236}">
                  <a16:creationId xmlns:a16="http://schemas.microsoft.com/office/drawing/2014/main" id="{C67133B9-0ACD-4643-83C0-7A8200E6CF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00" y="884"/>
              <a:ext cx="676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84" name="Line 13">
              <a:extLst>
                <a:ext uri="{FF2B5EF4-FFF2-40B4-BE49-F238E27FC236}">
                  <a16:creationId xmlns:a16="http://schemas.microsoft.com/office/drawing/2014/main" id="{B293479A-6E8C-49D2-B7AE-07BCDF8CB5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6" y="884"/>
              <a:ext cx="1" cy="1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85" name="Line 14">
              <a:extLst>
                <a:ext uri="{FF2B5EF4-FFF2-40B4-BE49-F238E27FC236}">
                  <a16:creationId xmlns:a16="http://schemas.microsoft.com/office/drawing/2014/main" id="{67A3BD63-966D-4B46-9453-A173F1D405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0" y="884"/>
              <a:ext cx="11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86" name="Line 15">
              <a:extLst>
                <a:ext uri="{FF2B5EF4-FFF2-40B4-BE49-F238E27FC236}">
                  <a16:creationId xmlns:a16="http://schemas.microsoft.com/office/drawing/2014/main" id="{DA36F117-B6C9-4E99-A445-1083519A6A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4" y="884"/>
              <a:ext cx="676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87" name="Line 16">
              <a:extLst>
                <a:ext uri="{FF2B5EF4-FFF2-40B4-BE49-F238E27FC236}">
                  <a16:creationId xmlns:a16="http://schemas.microsoft.com/office/drawing/2014/main" id="{2633E31A-1D08-4E16-AA35-ED023BA18E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4" y="2698"/>
              <a:ext cx="676" cy="449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88" name="Line 17">
              <a:extLst>
                <a:ext uri="{FF2B5EF4-FFF2-40B4-BE49-F238E27FC236}">
                  <a16:creationId xmlns:a16="http://schemas.microsoft.com/office/drawing/2014/main" id="{862DAD4F-F34E-4865-BE3F-4E8FAF5C79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0" y="2698"/>
              <a:ext cx="1126" cy="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89" name="Line 18">
              <a:extLst>
                <a:ext uri="{FF2B5EF4-FFF2-40B4-BE49-F238E27FC236}">
                  <a16:creationId xmlns:a16="http://schemas.microsoft.com/office/drawing/2014/main" id="{1E7C9C65-13E0-442D-987D-F31ADAC128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0" y="884"/>
              <a:ext cx="1" cy="1814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90" name="Oval 19">
              <a:extLst>
                <a:ext uri="{FF2B5EF4-FFF2-40B4-BE49-F238E27FC236}">
                  <a16:creationId xmlns:a16="http://schemas.microsoft.com/office/drawing/2014/main" id="{6A074C9B-1E9D-4A25-BBBE-ECFA431D3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9" y="2686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CS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91" name="Rectangle 20">
              <a:extLst>
                <a:ext uri="{FF2B5EF4-FFF2-40B4-BE49-F238E27FC236}">
                  <a16:creationId xmlns:a16="http://schemas.microsoft.com/office/drawing/2014/main" id="{D506E0D8-F186-4DB3-909D-C524F1D982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5" y="2574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D</a:t>
              </a:r>
              <a:endPara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92" name="Oval 21">
              <a:extLst>
                <a:ext uri="{FF2B5EF4-FFF2-40B4-BE49-F238E27FC236}">
                  <a16:creationId xmlns:a16="http://schemas.microsoft.com/office/drawing/2014/main" id="{BAE7EB70-B419-40C0-8AC1-147CA80EF5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9" y="872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CS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93" name="Rectangle 22">
              <a:extLst>
                <a:ext uri="{FF2B5EF4-FFF2-40B4-BE49-F238E27FC236}">
                  <a16:creationId xmlns:a16="http://schemas.microsoft.com/office/drawing/2014/main" id="{E8E79F05-9462-4948-B624-70977BAEF4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" y="722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H</a:t>
              </a:r>
              <a:endPara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94" name="Oval 23">
              <a:extLst>
                <a:ext uri="{FF2B5EF4-FFF2-40B4-BE49-F238E27FC236}">
                  <a16:creationId xmlns:a16="http://schemas.microsoft.com/office/drawing/2014/main" id="{AC834E57-0329-4FA4-990A-673A37796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4" y="872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CS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95" name="Rectangle 24">
              <a:extLst>
                <a:ext uri="{FF2B5EF4-FFF2-40B4-BE49-F238E27FC236}">
                  <a16:creationId xmlns:a16="http://schemas.microsoft.com/office/drawing/2014/main" id="{CEDB7300-C76A-404C-9A3D-7E9059F0CB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6" y="740"/>
              <a:ext cx="11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</a:t>
              </a:r>
              <a:endPara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96" name="Oval 25">
              <a:extLst>
                <a:ext uri="{FF2B5EF4-FFF2-40B4-BE49-F238E27FC236}">
                  <a16:creationId xmlns:a16="http://schemas.microsoft.com/office/drawing/2014/main" id="{ACB266AB-94D7-4DB0-9FF9-5CADF878B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8" y="1321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CS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97" name="Rectangle 26">
              <a:extLst>
                <a:ext uri="{FF2B5EF4-FFF2-40B4-BE49-F238E27FC236}">
                  <a16:creationId xmlns:a16="http://schemas.microsoft.com/office/drawing/2014/main" id="{5A410878-323A-4F98-9C48-11595C9ED8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" y="1344"/>
              <a:ext cx="8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F</a:t>
              </a:r>
              <a:endPara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98" name="Oval 27">
              <a:extLst>
                <a:ext uri="{FF2B5EF4-FFF2-40B4-BE49-F238E27FC236}">
                  <a16:creationId xmlns:a16="http://schemas.microsoft.com/office/drawing/2014/main" id="{73E97590-764C-4AA5-9A7F-44474F23E4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" y="3135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CS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99" name="Rectangle 28">
              <a:extLst>
                <a:ext uri="{FF2B5EF4-FFF2-40B4-BE49-F238E27FC236}">
                  <a16:creationId xmlns:a16="http://schemas.microsoft.com/office/drawing/2014/main" id="{F969B8AE-EB42-4147-AEDE-7FE16091FD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" y="3113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</a:t>
              </a:r>
              <a:endPara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00" name="Oval 29">
              <a:extLst>
                <a:ext uri="{FF2B5EF4-FFF2-40B4-BE49-F238E27FC236}">
                  <a16:creationId xmlns:a16="http://schemas.microsoft.com/office/drawing/2014/main" id="{3542CDB0-D97F-4B99-A778-903D8EB7A2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8" y="3135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CS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01" name="Rectangle 30">
              <a:extLst>
                <a:ext uri="{FF2B5EF4-FFF2-40B4-BE49-F238E27FC236}">
                  <a16:creationId xmlns:a16="http://schemas.microsoft.com/office/drawing/2014/main" id="{7F8921F6-720D-45A1-BA9E-1784C3F506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3" y="3117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</a:t>
              </a:r>
              <a:endPara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02" name="Oval 31">
              <a:extLst>
                <a:ext uri="{FF2B5EF4-FFF2-40B4-BE49-F238E27FC236}">
                  <a16:creationId xmlns:a16="http://schemas.microsoft.com/office/drawing/2014/main" id="{0368B606-8481-49A1-A483-0E3E2F7A47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4" y="2686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CS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03" name="Rectangle 32">
              <a:extLst>
                <a:ext uri="{FF2B5EF4-FFF2-40B4-BE49-F238E27FC236}">
                  <a16:creationId xmlns:a16="http://schemas.microsoft.com/office/drawing/2014/main" id="{D40DB992-5290-4C2F-817F-F44A7660F4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4" y="2579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</a:t>
              </a:r>
              <a:endPara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04" name="Oval 33">
              <a:extLst>
                <a:ext uri="{FF2B5EF4-FFF2-40B4-BE49-F238E27FC236}">
                  <a16:creationId xmlns:a16="http://schemas.microsoft.com/office/drawing/2014/main" id="{467A99EF-A000-4D6A-9F78-1BD290A04C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" y="1321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CS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05" name="Rectangle 34">
              <a:extLst>
                <a:ext uri="{FF2B5EF4-FFF2-40B4-BE49-F238E27FC236}">
                  <a16:creationId xmlns:a16="http://schemas.microsoft.com/office/drawing/2014/main" id="{B1534B8C-6E00-474D-A23C-764E7FC9D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" y="1362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18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</a:t>
              </a:r>
              <a:endParaRPr kumimoji="0" lang="hr-HR" altLang="sr-Latn-RS" sz="1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5155" name="Object 35">
            <a:extLst>
              <a:ext uri="{FF2B5EF4-FFF2-40B4-BE49-F238E27FC236}">
                <a16:creationId xmlns:a16="http://schemas.microsoft.com/office/drawing/2014/main" id="{5276B38D-C121-4E14-9C97-2A4DADFA30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56438" y="1089025"/>
          <a:ext cx="495300" cy="486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5" imgW="495000" imgH="4863960" progId="Equation.DSMT4">
                  <p:embed/>
                </p:oleObj>
              </mc:Choice>
              <mc:Fallback>
                <p:oleObj name="Equation" r:id="rId5" imgW="495000" imgH="4863960" progId="Equation.DSMT4">
                  <p:embed/>
                  <p:pic>
                    <p:nvPicPr>
                      <p:cNvPr id="5155" name="Object 35">
                        <a:extLst>
                          <a:ext uri="{FF2B5EF4-FFF2-40B4-BE49-F238E27FC236}">
                            <a16:creationId xmlns:a16="http://schemas.microsoft.com/office/drawing/2014/main" id="{5276B38D-C121-4E14-9C97-2A4DADFA30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1089025"/>
                        <a:ext cx="495300" cy="486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4F69612-BD57-4DD1-8573-C3DB20632E67}"/>
              </a:ext>
            </a:extLst>
          </p:cNvPr>
          <p:cNvGrpSpPr>
            <a:grpSpLocks/>
          </p:cNvGrpSpPr>
          <p:nvPr/>
        </p:nvGrpSpPr>
        <p:grpSpPr bwMode="auto">
          <a:xfrm>
            <a:off x="382588" y="800100"/>
            <a:ext cx="4191000" cy="2759075"/>
            <a:chOff x="336" y="576"/>
            <a:chExt cx="2640" cy="1738"/>
          </a:xfrm>
        </p:grpSpPr>
        <p:grpSp>
          <p:nvGrpSpPr>
            <p:cNvPr id="1061" name="Group 3">
              <a:extLst>
                <a:ext uri="{FF2B5EF4-FFF2-40B4-BE49-F238E27FC236}">
                  <a16:creationId xmlns:a16="http://schemas.microsoft.com/office/drawing/2014/main" id="{CED461C6-AAEB-442C-91D9-23CA0E8343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576"/>
              <a:ext cx="2640" cy="1738"/>
              <a:chOff x="384" y="528"/>
              <a:chExt cx="2640" cy="1738"/>
            </a:xfrm>
          </p:grpSpPr>
          <p:grpSp>
            <p:nvGrpSpPr>
              <p:cNvPr id="1063" name="Group 4">
                <a:extLst>
                  <a:ext uri="{FF2B5EF4-FFF2-40B4-BE49-F238E27FC236}">
                    <a16:creationId xmlns:a16="http://schemas.microsoft.com/office/drawing/2014/main" id="{21826047-2236-43A7-905D-1EAB5F2860D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4" y="528"/>
                <a:ext cx="2388" cy="1476"/>
                <a:chOff x="798" y="2334"/>
                <a:chExt cx="2388" cy="1476"/>
              </a:xfrm>
            </p:grpSpPr>
            <p:sp>
              <p:nvSpPr>
                <p:cNvPr id="1067" name="Freeform 5">
                  <a:extLst>
                    <a:ext uri="{FF2B5EF4-FFF2-40B4-BE49-F238E27FC236}">
                      <a16:creationId xmlns:a16="http://schemas.microsoft.com/office/drawing/2014/main" id="{A094D357-4757-42E6-B032-4E83577843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7" y="2334"/>
                  <a:ext cx="588" cy="1475"/>
                </a:xfrm>
                <a:custGeom>
                  <a:avLst/>
                  <a:gdLst>
                    <a:gd name="T0" fmla="*/ 0 w 588"/>
                    <a:gd name="T1" fmla="*/ 340 h 1475"/>
                    <a:gd name="T2" fmla="*/ 588 w 588"/>
                    <a:gd name="T3" fmla="*/ 0 h 1475"/>
                    <a:gd name="T4" fmla="*/ 588 w 588"/>
                    <a:gd name="T5" fmla="*/ 1135 h 1475"/>
                    <a:gd name="T6" fmla="*/ 0 w 588"/>
                    <a:gd name="T7" fmla="*/ 1475 h 1475"/>
                    <a:gd name="T8" fmla="*/ 0 w 588"/>
                    <a:gd name="T9" fmla="*/ 340 h 147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588"/>
                    <a:gd name="T16" fmla="*/ 0 h 1475"/>
                    <a:gd name="T17" fmla="*/ 588 w 588"/>
                    <a:gd name="T18" fmla="*/ 1475 h 147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588" h="1475">
                      <a:moveTo>
                        <a:pt x="0" y="340"/>
                      </a:moveTo>
                      <a:lnTo>
                        <a:pt x="588" y="0"/>
                      </a:lnTo>
                      <a:lnTo>
                        <a:pt x="588" y="1135"/>
                      </a:lnTo>
                      <a:lnTo>
                        <a:pt x="0" y="1475"/>
                      </a:lnTo>
                      <a:lnTo>
                        <a:pt x="0" y="340"/>
                      </a:lnTo>
                      <a:close/>
                    </a:path>
                  </a:pathLst>
                </a:custGeom>
                <a:solidFill>
                  <a:srgbClr val="FF0000">
                    <a:alpha val="29019"/>
                  </a:srgbClr>
                </a:solidFill>
                <a:ln w="0">
                  <a:solidFill>
                    <a:srgbClr val="FF9797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68" name="Line 6">
                  <a:extLst>
                    <a:ext uri="{FF2B5EF4-FFF2-40B4-BE49-F238E27FC236}">
                      <a16:creationId xmlns:a16="http://schemas.microsoft.com/office/drawing/2014/main" id="{908480B2-BC88-4259-853F-51F3C04EE3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8" y="3809"/>
                  <a:ext cx="1799" cy="1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69" name="Line 7">
                  <a:extLst>
                    <a:ext uri="{FF2B5EF4-FFF2-40B4-BE49-F238E27FC236}">
                      <a16:creationId xmlns:a16="http://schemas.microsoft.com/office/drawing/2014/main" id="{ABE9196C-60F5-4F4F-A497-CC82EB33E2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98" y="3469"/>
                  <a:ext cx="588" cy="340"/>
                </a:xfrm>
                <a:prstGeom prst="line">
                  <a:avLst/>
                </a:prstGeom>
                <a:noFill/>
                <a:ln w="22225">
                  <a:solidFill>
                    <a:srgbClr val="00008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0" name="Line 8">
                  <a:extLst>
                    <a:ext uri="{FF2B5EF4-FFF2-40B4-BE49-F238E27FC236}">
                      <a16:creationId xmlns:a16="http://schemas.microsoft.com/office/drawing/2014/main" id="{49548BED-4C43-4DDA-A7EF-1F0CB6D0A2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86" y="3469"/>
                  <a:ext cx="1799" cy="1"/>
                </a:xfrm>
                <a:prstGeom prst="line">
                  <a:avLst/>
                </a:prstGeom>
                <a:noFill/>
                <a:ln w="22225">
                  <a:solidFill>
                    <a:srgbClr val="00008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1" name="Line 9">
                  <a:extLst>
                    <a:ext uri="{FF2B5EF4-FFF2-40B4-BE49-F238E27FC236}">
                      <a16:creationId xmlns:a16="http://schemas.microsoft.com/office/drawing/2014/main" id="{1E261E74-3F2E-49CA-8C09-DC9D8964E5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597" y="3469"/>
                  <a:ext cx="588" cy="340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2" name="Line 10">
                  <a:extLst>
                    <a:ext uri="{FF2B5EF4-FFF2-40B4-BE49-F238E27FC236}">
                      <a16:creationId xmlns:a16="http://schemas.microsoft.com/office/drawing/2014/main" id="{31F3536E-8882-434E-8FBC-AD9C3B6CFC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8" y="2674"/>
                  <a:ext cx="1799" cy="1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3" name="Line 11">
                  <a:extLst>
                    <a:ext uri="{FF2B5EF4-FFF2-40B4-BE49-F238E27FC236}">
                      <a16:creationId xmlns:a16="http://schemas.microsoft.com/office/drawing/2014/main" id="{8042562E-2FC2-4A2D-8504-E2F0EBC30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597" y="2334"/>
                  <a:ext cx="588" cy="340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4" name="Line 12">
                  <a:extLst>
                    <a:ext uri="{FF2B5EF4-FFF2-40B4-BE49-F238E27FC236}">
                      <a16:creationId xmlns:a16="http://schemas.microsoft.com/office/drawing/2014/main" id="{32D2C5F6-BDA7-414C-AC70-904BE96EF0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86" y="2334"/>
                  <a:ext cx="1799" cy="1"/>
                </a:xfrm>
                <a:prstGeom prst="line">
                  <a:avLst/>
                </a:prstGeom>
                <a:noFill/>
                <a:ln w="27051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5" name="Line 13">
                  <a:extLst>
                    <a:ext uri="{FF2B5EF4-FFF2-40B4-BE49-F238E27FC236}">
                      <a16:creationId xmlns:a16="http://schemas.microsoft.com/office/drawing/2014/main" id="{67B56945-C253-439F-9BD4-46AC573B1E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98" y="2334"/>
                  <a:ext cx="588" cy="340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6" name="Line 14">
                  <a:extLst>
                    <a:ext uri="{FF2B5EF4-FFF2-40B4-BE49-F238E27FC236}">
                      <a16:creationId xmlns:a16="http://schemas.microsoft.com/office/drawing/2014/main" id="{46F6B22A-177F-46B8-8751-B4EB582130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8" y="2674"/>
                  <a:ext cx="1" cy="1135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7" name="Line 15">
                  <a:extLst>
                    <a:ext uri="{FF2B5EF4-FFF2-40B4-BE49-F238E27FC236}">
                      <a16:creationId xmlns:a16="http://schemas.microsoft.com/office/drawing/2014/main" id="{6B090BE0-8F0C-47FE-8A82-4A9DC0B46C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97" y="2674"/>
                  <a:ext cx="1" cy="1135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8" name="Line 16">
                  <a:extLst>
                    <a:ext uri="{FF2B5EF4-FFF2-40B4-BE49-F238E27FC236}">
                      <a16:creationId xmlns:a16="http://schemas.microsoft.com/office/drawing/2014/main" id="{59A51DCC-C368-41B1-9A48-0D01D9B3AD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85" y="2334"/>
                  <a:ext cx="1" cy="1135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79" name="Line 17">
                  <a:extLst>
                    <a:ext uri="{FF2B5EF4-FFF2-40B4-BE49-F238E27FC236}">
                      <a16:creationId xmlns:a16="http://schemas.microsoft.com/office/drawing/2014/main" id="{C65722FA-9E4B-48F9-84BE-17F99E9207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86" y="2334"/>
                  <a:ext cx="1" cy="1135"/>
                </a:xfrm>
                <a:prstGeom prst="line">
                  <a:avLst/>
                </a:prstGeom>
                <a:noFill/>
                <a:ln w="22225">
                  <a:solidFill>
                    <a:srgbClr val="00008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80" name="Line 18">
                  <a:extLst>
                    <a:ext uri="{FF2B5EF4-FFF2-40B4-BE49-F238E27FC236}">
                      <a16:creationId xmlns:a16="http://schemas.microsoft.com/office/drawing/2014/main" id="{62029C37-E4A2-4664-9CF2-1209126398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597" y="2334"/>
                  <a:ext cx="588" cy="1475"/>
                </a:xfrm>
                <a:prstGeom prst="line">
                  <a:avLst/>
                </a:prstGeom>
                <a:noFill/>
                <a:ln w="33401">
                  <a:solidFill>
                    <a:srgbClr val="0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  <p:sp>
            <p:nvSpPr>
              <p:cNvPr id="1064" name="Text Box 19">
                <a:extLst>
                  <a:ext uri="{FF2B5EF4-FFF2-40B4-BE49-F238E27FC236}">
                    <a16:creationId xmlns:a16="http://schemas.microsoft.com/office/drawing/2014/main" id="{DA8AE69D-883F-4F23-9293-1BF65D528A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" y="2016"/>
                <a:ext cx="3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hr-HR" altLang="sr-Latn-RS" i="1"/>
                  <a:t>a</a:t>
                </a:r>
              </a:p>
            </p:txBody>
          </p:sp>
          <p:sp>
            <p:nvSpPr>
              <p:cNvPr id="1065" name="Text Box 20">
                <a:extLst>
                  <a:ext uri="{FF2B5EF4-FFF2-40B4-BE49-F238E27FC236}">
                    <a16:creationId xmlns:a16="http://schemas.microsoft.com/office/drawing/2014/main" id="{4777031A-B3E4-4CCC-9178-5529A3D2C9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48" y="1776"/>
                <a:ext cx="43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hr-HR" altLang="sr-Latn-RS" i="1"/>
                  <a:t>b</a:t>
                </a:r>
              </a:p>
            </p:txBody>
          </p:sp>
          <p:sp>
            <p:nvSpPr>
              <p:cNvPr id="1066" name="Text Box 21">
                <a:extLst>
                  <a:ext uri="{FF2B5EF4-FFF2-40B4-BE49-F238E27FC236}">
                    <a16:creationId xmlns:a16="http://schemas.microsoft.com/office/drawing/2014/main" id="{E59413BE-4AF3-45D8-A6DE-43B0232CFC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4" y="1008"/>
                <a:ext cx="24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hr-HR" altLang="sr-Latn-RS" i="1"/>
                  <a:t>c</a:t>
                </a:r>
              </a:p>
            </p:txBody>
          </p:sp>
        </p:grpSp>
        <p:sp>
          <p:nvSpPr>
            <p:cNvPr id="1062" name="Text Box 22">
              <a:extLst>
                <a:ext uri="{FF2B5EF4-FFF2-40B4-BE49-F238E27FC236}">
                  <a16:creationId xmlns:a16="http://schemas.microsoft.com/office/drawing/2014/main" id="{9BC21115-6D46-46D2-93B1-44E86D932B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1008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hr-HR" altLang="sr-Latn-RS" i="1"/>
                <a:t>d</a:t>
              </a:r>
              <a:r>
                <a:rPr lang="hr-HR" altLang="sr-Latn-RS" i="1" baseline="-25000"/>
                <a:t>1</a:t>
              </a:r>
              <a:endParaRPr lang="hr-HR" altLang="sr-Latn-RS" i="1"/>
            </a:p>
          </p:txBody>
        </p:sp>
      </p:grpSp>
      <p:sp>
        <p:nvSpPr>
          <p:cNvPr id="26647" name="Rectangle 23">
            <a:extLst>
              <a:ext uri="{FF2B5EF4-FFF2-40B4-BE49-F238E27FC236}">
                <a16:creationId xmlns:a16="http://schemas.microsoft.com/office/drawing/2014/main" id="{F4CDCAFE-51FE-4EAE-BFCF-0FB9AD38D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914400"/>
            <a:ext cx="990600" cy="1828800"/>
          </a:xfrm>
          <a:prstGeom prst="rect">
            <a:avLst/>
          </a:prstGeom>
          <a:solidFill>
            <a:srgbClr val="FF0000">
              <a:alpha val="29019"/>
            </a:srgbClr>
          </a:solidFill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26648" name="Text Box 24">
            <a:extLst>
              <a:ext uri="{FF2B5EF4-FFF2-40B4-BE49-F238E27FC236}">
                <a16:creationId xmlns:a16="http://schemas.microsoft.com/office/drawing/2014/main" id="{C50A3E04-3554-4656-B930-DCD640C44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5575" y="49244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a</a:t>
            </a:r>
          </a:p>
        </p:txBody>
      </p:sp>
      <p:sp>
        <p:nvSpPr>
          <p:cNvPr id="26649" name="Text Box 25">
            <a:extLst>
              <a:ext uri="{FF2B5EF4-FFF2-40B4-BE49-F238E27FC236}">
                <a16:creationId xmlns:a16="http://schemas.microsoft.com/office/drawing/2014/main" id="{63CC8A03-E31A-4B2E-86C5-B7A81E205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6002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c</a:t>
            </a:r>
          </a:p>
        </p:txBody>
      </p:sp>
      <p:sp>
        <p:nvSpPr>
          <p:cNvPr id="26650" name="Line 26">
            <a:extLst>
              <a:ext uri="{FF2B5EF4-FFF2-40B4-BE49-F238E27FC236}">
                <a16:creationId xmlns:a16="http://schemas.microsoft.com/office/drawing/2014/main" id="{E819602D-AA52-4A3C-9D99-F97F6A07F0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914400"/>
            <a:ext cx="990600" cy="1828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6651" name="Text Box 27">
            <a:extLst>
              <a:ext uri="{FF2B5EF4-FFF2-40B4-BE49-F238E27FC236}">
                <a16:creationId xmlns:a16="http://schemas.microsoft.com/office/drawing/2014/main" id="{4BB0C852-573B-4EEC-BA65-A757CA5E7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3716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d</a:t>
            </a:r>
            <a:r>
              <a:rPr lang="hr-HR" altLang="sr-Latn-RS" i="1" baseline="-25000"/>
              <a:t>1</a:t>
            </a:r>
            <a:endParaRPr lang="hr-HR" altLang="sr-Latn-RS" i="1"/>
          </a:p>
        </p:txBody>
      </p:sp>
      <p:graphicFrame>
        <p:nvGraphicFramePr>
          <p:cNvPr id="26652" name="Object 28">
            <a:extLst>
              <a:ext uri="{FF2B5EF4-FFF2-40B4-BE49-F238E27FC236}">
                <a16:creationId xmlns:a16="http://schemas.microsoft.com/office/drawing/2014/main" id="{64358081-0827-4800-9F3D-93DB8D3DB7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81800" y="1143000"/>
          <a:ext cx="1955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955520" imgH="990360" progId="Equation.DSMT4">
                  <p:embed/>
                </p:oleObj>
              </mc:Choice>
              <mc:Fallback>
                <p:oleObj name="Equation" r:id="rId3" imgW="1955520" imgH="990360" progId="Equation.DSMT4">
                  <p:embed/>
                  <p:pic>
                    <p:nvPicPr>
                      <p:cNvPr id="26652" name="Object 28">
                        <a:extLst>
                          <a:ext uri="{FF2B5EF4-FFF2-40B4-BE49-F238E27FC236}">
                            <a16:creationId xmlns:a16="http://schemas.microsoft.com/office/drawing/2014/main" id="{64358081-0827-4800-9F3D-93DB8D3DB7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1143000"/>
                        <a:ext cx="1955800" cy="990600"/>
                      </a:xfrm>
                      <a:prstGeom prst="rect">
                        <a:avLst/>
                      </a:prstGeom>
                      <a:solidFill>
                        <a:srgbClr val="FF0000">
                          <a:alpha val="28999"/>
                        </a:srgbClr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29">
            <a:extLst>
              <a:ext uri="{FF2B5EF4-FFF2-40B4-BE49-F238E27FC236}">
                <a16:creationId xmlns:a16="http://schemas.microsoft.com/office/drawing/2014/main" id="{CDD5D534-326A-40E9-B03B-91C6A94BAC47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048125"/>
            <a:ext cx="4267200" cy="2759075"/>
            <a:chOff x="192" y="2160"/>
            <a:chExt cx="2688" cy="1738"/>
          </a:xfrm>
        </p:grpSpPr>
        <p:grpSp>
          <p:nvGrpSpPr>
            <p:cNvPr id="1041" name="Group 30">
              <a:extLst>
                <a:ext uri="{FF2B5EF4-FFF2-40B4-BE49-F238E27FC236}">
                  <a16:creationId xmlns:a16="http://schemas.microsoft.com/office/drawing/2014/main" id="{2E761150-D331-4106-B2BF-277BE4F301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160"/>
              <a:ext cx="2688" cy="1738"/>
              <a:chOff x="192" y="2160"/>
              <a:chExt cx="2688" cy="1738"/>
            </a:xfrm>
          </p:grpSpPr>
          <p:grpSp>
            <p:nvGrpSpPr>
              <p:cNvPr id="1043" name="Group 31">
                <a:extLst>
                  <a:ext uri="{FF2B5EF4-FFF2-40B4-BE49-F238E27FC236}">
                    <a16:creationId xmlns:a16="http://schemas.microsoft.com/office/drawing/2014/main" id="{4F944AF4-ED83-400D-A6FA-030E0DBC709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2160"/>
                <a:ext cx="2461" cy="1523"/>
                <a:chOff x="419" y="2423"/>
                <a:chExt cx="2461" cy="1523"/>
              </a:xfrm>
            </p:grpSpPr>
            <p:sp>
              <p:nvSpPr>
                <p:cNvPr id="1046" name="Freeform 32">
                  <a:extLst>
                    <a:ext uri="{FF2B5EF4-FFF2-40B4-BE49-F238E27FC236}">
                      <a16:creationId xmlns:a16="http://schemas.microsoft.com/office/drawing/2014/main" id="{331475B1-EF3B-49AA-B468-A057682886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9" y="3555"/>
                  <a:ext cx="2390" cy="339"/>
                </a:xfrm>
                <a:custGeom>
                  <a:avLst/>
                  <a:gdLst>
                    <a:gd name="T0" fmla="*/ 0 w 2390"/>
                    <a:gd name="T1" fmla="*/ 339 h 339"/>
                    <a:gd name="T2" fmla="*/ 1801 w 2390"/>
                    <a:gd name="T3" fmla="*/ 339 h 339"/>
                    <a:gd name="T4" fmla="*/ 2390 w 2390"/>
                    <a:gd name="T5" fmla="*/ 0 h 339"/>
                    <a:gd name="T6" fmla="*/ 589 w 2390"/>
                    <a:gd name="T7" fmla="*/ 0 h 339"/>
                    <a:gd name="T8" fmla="*/ 0 w 2390"/>
                    <a:gd name="T9" fmla="*/ 339 h 33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390"/>
                    <a:gd name="T16" fmla="*/ 0 h 339"/>
                    <a:gd name="T17" fmla="*/ 2390 w 2390"/>
                    <a:gd name="T18" fmla="*/ 339 h 33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390" h="339">
                      <a:moveTo>
                        <a:pt x="0" y="339"/>
                      </a:moveTo>
                      <a:lnTo>
                        <a:pt x="1801" y="339"/>
                      </a:lnTo>
                      <a:lnTo>
                        <a:pt x="2390" y="0"/>
                      </a:lnTo>
                      <a:lnTo>
                        <a:pt x="589" y="0"/>
                      </a:lnTo>
                      <a:lnTo>
                        <a:pt x="0" y="339"/>
                      </a:lnTo>
                      <a:close/>
                    </a:path>
                  </a:pathLst>
                </a:custGeom>
                <a:solidFill>
                  <a:srgbClr val="000080">
                    <a:alpha val="25098"/>
                  </a:srgb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47" name="Line 33">
                  <a:extLst>
                    <a:ext uri="{FF2B5EF4-FFF2-40B4-BE49-F238E27FC236}">
                      <a16:creationId xmlns:a16="http://schemas.microsoft.com/office/drawing/2014/main" id="{C0442484-D2CC-49E8-BE52-B98D5E3D38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9" y="3894"/>
                  <a:ext cx="1801" cy="1"/>
                </a:xfrm>
                <a:prstGeom prst="line">
                  <a:avLst/>
                </a:prstGeom>
                <a:noFill/>
                <a:ln w="33338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48" name="Line 34">
                  <a:extLst>
                    <a:ext uri="{FF2B5EF4-FFF2-40B4-BE49-F238E27FC236}">
                      <a16:creationId xmlns:a16="http://schemas.microsoft.com/office/drawing/2014/main" id="{637F2CBD-B73A-44A2-A705-CE1FBE9BE8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19" y="3555"/>
                  <a:ext cx="589" cy="339"/>
                </a:xfrm>
                <a:prstGeom prst="line">
                  <a:avLst/>
                </a:prstGeom>
                <a:noFill/>
                <a:ln w="22225">
                  <a:solidFill>
                    <a:srgbClr val="00008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49" name="Line 35">
                  <a:extLst>
                    <a:ext uri="{FF2B5EF4-FFF2-40B4-BE49-F238E27FC236}">
                      <a16:creationId xmlns:a16="http://schemas.microsoft.com/office/drawing/2014/main" id="{1C2027BE-D268-4B70-86EE-49EB0124B0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8" y="3555"/>
                  <a:ext cx="1801" cy="1"/>
                </a:xfrm>
                <a:prstGeom prst="line">
                  <a:avLst/>
                </a:prstGeom>
                <a:noFill/>
                <a:ln w="22225">
                  <a:solidFill>
                    <a:srgbClr val="00008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0" name="Line 36">
                  <a:extLst>
                    <a:ext uri="{FF2B5EF4-FFF2-40B4-BE49-F238E27FC236}">
                      <a16:creationId xmlns:a16="http://schemas.microsoft.com/office/drawing/2014/main" id="{67F0B1E6-30B0-4358-9849-FFE3BDF918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220" y="3555"/>
                  <a:ext cx="589" cy="339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1" name="Line 37">
                  <a:extLst>
                    <a:ext uri="{FF2B5EF4-FFF2-40B4-BE49-F238E27FC236}">
                      <a16:creationId xmlns:a16="http://schemas.microsoft.com/office/drawing/2014/main" id="{0FDD41FF-A03F-46E4-A342-5C82EAE363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9" y="2762"/>
                  <a:ext cx="1801" cy="1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2" name="Line 38">
                  <a:extLst>
                    <a:ext uri="{FF2B5EF4-FFF2-40B4-BE49-F238E27FC236}">
                      <a16:creationId xmlns:a16="http://schemas.microsoft.com/office/drawing/2014/main" id="{CF1AFDDA-9F8E-4659-8E8F-0045E5F8B8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220" y="2423"/>
                  <a:ext cx="589" cy="339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3" name="Line 39">
                  <a:extLst>
                    <a:ext uri="{FF2B5EF4-FFF2-40B4-BE49-F238E27FC236}">
                      <a16:creationId xmlns:a16="http://schemas.microsoft.com/office/drawing/2014/main" id="{C5F78062-76CC-4ADA-88A7-0B7245C782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8" y="2423"/>
                  <a:ext cx="1801" cy="1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4" name="Line 40">
                  <a:extLst>
                    <a:ext uri="{FF2B5EF4-FFF2-40B4-BE49-F238E27FC236}">
                      <a16:creationId xmlns:a16="http://schemas.microsoft.com/office/drawing/2014/main" id="{7DE541FF-44EC-4900-BE44-32F0C2B6BC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19" y="2423"/>
                  <a:ext cx="589" cy="339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5" name="Line 41">
                  <a:extLst>
                    <a:ext uri="{FF2B5EF4-FFF2-40B4-BE49-F238E27FC236}">
                      <a16:creationId xmlns:a16="http://schemas.microsoft.com/office/drawing/2014/main" id="{E6401170-880F-48D4-BDDF-9322A9845E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9" y="2762"/>
                  <a:ext cx="1" cy="1132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6" name="Line 42">
                  <a:extLst>
                    <a:ext uri="{FF2B5EF4-FFF2-40B4-BE49-F238E27FC236}">
                      <a16:creationId xmlns:a16="http://schemas.microsoft.com/office/drawing/2014/main" id="{42163A9A-5B65-4CD6-82F5-5FB24A3F21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220" y="2762"/>
                  <a:ext cx="1" cy="1132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7" name="Line 43">
                  <a:extLst>
                    <a:ext uri="{FF2B5EF4-FFF2-40B4-BE49-F238E27FC236}">
                      <a16:creationId xmlns:a16="http://schemas.microsoft.com/office/drawing/2014/main" id="{1BBB93B3-A5C5-4790-8CAC-35FFA20A88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09" y="2423"/>
                  <a:ext cx="1" cy="1132"/>
                </a:xfrm>
                <a:prstGeom prst="line">
                  <a:avLst/>
                </a:prstGeom>
                <a:noFill/>
                <a:ln w="33401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8" name="Line 44">
                  <a:extLst>
                    <a:ext uri="{FF2B5EF4-FFF2-40B4-BE49-F238E27FC236}">
                      <a16:creationId xmlns:a16="http://schemas.microsoft.com/office/drawing/2014/main" id="{70ED1B62-ADBE-43E8-8E92-C1DC9A721F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08" y="2423"/>
                  <a:ext cx="1" cy="1132"/>
                </a:xfrm>
                <a:prstGeom prst="line">
                  <a:avLst/>
                </a:prstGeom>
                <a:noFill/>
                <a:ln w="22225">
                  <a:solidFill>
                    <a:srgbClr val="00008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59" name="Line 45">
                  <a:extLst>
                    <a:ext uri="{FF2B5EF4-FFF2-40B4-BE49-F238E27FC236}">
                      <a16:creationId xmlns:a16="http://schemas.microsoft.com/office/drawing/2014/main" id="{6CE07C06-9509-4087-8CDB-6FAC4FF545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19" y="3555"/>
                  <a:ext cx="2390" cy="339"/>
                </a:xfrm>
                <a:prstGeom prst="line">
                  <a:avLst/>
                </a:prstGeom>
                <a:noFill/>
                <a:ln w="33401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060" name="Text Box 46">
                  <a:extLst>
                    <a:ext uri="{FF2B5EF4-FFF2-40B4-BE49-F238E27FC236}">
                      <a16:creationId xmlns:a16="http://schemas.microsoft.com/office/drawing/2014/main" id="{2B30705B-9A24-4A26-B306-430438773C1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448" y="3696"/>
                  <a:ext cx="43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hr-HR" altLang="sr-Latn-RS" i="1"/>
                    <a:t>b</a:t>
                  </a:r>
                </a:p>
              </p:txBody>
            </p:sp>
          </p:grpSp>
          <p:sp>
            <p:nvSpPr>
              <p:cNvPr id="1044" name="Text Box 47">
                <a:extLst>
                  <a:ext uri="{FF2B5EF4-FFF2-40B4-BE49-F238E27FC236}">
                    <a16:creationId xmlns:a16="http://schemas.microsoft.com/office/drawing/2014/main" id="{A79C59B1-CD23-4F8A-AD02-186BBF867B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4" y="2688"/>
                <a:ext cx="3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hr-HR" altLang="sr-Latn-RS" i="1"/>
                  <a:t>c</a:t>
                </a:r>
              </a:p>
            </p:txBody>
          </p:sp>
          <p:sp>
            <p:nvSpPr>
              <p:cNvPr id="1045" name="Text Box 48">
                <a:extLst>
                  <a:ext uri="{FF2B5EF4-FFF2-40B4-BE49-F238E27FC236}">
                    <a16:creationId xmlns:a16="http://schemas.microsoft.com/office/drawing/2014/main" id="{D43D1384-434F-404E-A4D1-D94EA505D7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0" y="3648"/>
                <a:ext cx="3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hr-HR" altLang="sr-Latn-RS" i="1"/>
                  <a:t>a</a:t>
                </a:r>
              </a:p>
            </p:txBody>
          </p:sp>
        </p:grpSp>
        <p:sp>
          <p:nvSpPr>
            <p:cNvPr id="1042" name="Text Box 49">
              <a:extLst>
                <a:ext uri="{FF2B5EF4-FFF2-40B4-BE49-F238E27FC236}">
                  <a16:creationId xmlns:a16="http://schemas.microsoft.com/office/drawing/2014/main" id="{39824269-FF08-403B-9653-86D89171FE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264"/>
              <a:ext cx="4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hr-HR" altLang="sr-Latn-RS" i="1"/>
                <a:t>d</a:t>
              </a:r>
              <a:r>
                <a:rPr lang="hr-HR" altLang="sr-Latn-RS" i="1" baseline="-25000"/>
                <a:t>2</a:t>
              </a:r>
              <a:endParaRPr lang="hr-HR" altLang="sr-Latn-RS" i="1"/>
            </a:p>
          </p:txBody>
        </p:sp>
      </p:grpSp>
      <p:sp>
        <p:nvSpPr>
          <p:cNvPr id="26674" name="Rectangle 50">
            <a:extLst>
              <a:ext uri="{FF2B5EF4-FFF2-40B4-BE49-F238E27FC236}">
                <a16:creationId xmlns:a16="http://schemas.microsoft.com/office/drawing/2014/main" id="{659E8794-4B6A-46E0-B72A-C3F56ED72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4086225"/>
            <a:ext cx="2895600" cy="914400"/>
          </a:xfrm>
          <a:prstGeom prst="rect">
            <a:avLst/>
          </a:prstGeom>
          <a:solidFill>
            <a:srgbClr val="000080">
              <a:alpha val="25098"/>
            </a:srgbClr>
          </a:solidFill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26675" name="Line 51">
            <a:extLst>
              <a:ext uri="{FF2B5EF4-FFF2-40B4-BE49-F238E27FC236}">
                <a16:creationId xmlns:a16="http://schemas.microsoft.com/office/drawing/2014/main" id="{171A6B02-620A-4A48-B75A-92B0BD18E5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1600" y="4086225"/>
            <a:ext cx="2895600" cy="914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6676" name="Text Box 52">
            <a:extLst>
              <a:ext uri="{FF2B5EF4-FFF2-40B4-BE49-F238E27FC236}">
                <a16:creationId xmlns:a16="http://schemas.microsoft.com/office/drawing/2014/main" id="{EC27D066-2FAA-4F6F-996B-5C07337A9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43148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b</a:t>
            </a:r>
          </a:p>
        </p:txBody>
      </p:sp>
      <p:sp>
        <p:nvSpPr>
          <p:cNvPr id="26677" name="Text Box 53">
            <a:extLst>
              <a:ext uri="{FF2B5EF4-FFF2-40B4-BE49-F238E27FC236}">
                <a16:creationId xmlns:a16="http://schemas.microsoft.com/office/drawing/2014/main" id="{E7236184-A013-4E0F-B8DA-6A85B13D0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3075" y="2716213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b</a:t>
            </a:r>
          </a:p>
        </p:txBody>
      </p:sp>
      <p:graphicFrame>
        <p:nvGraphicFramePr>
          <p:cNvPr id="26678" name="Object 54">
            <a:extLst>
              <a:ext uri="{FF2B5EF4-FFF2-40B4-BE49-F238E27FC236}">
                <a16:creationId xmlns:a16="http://schemas.microsoft.com/office/drawing/2014/main" id="{6EB3C46E-9C6D-412B-944F-4EB31BD908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8950" y="5457825"/>
          <a:ext cx="2095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2095200" imgH="990360" progId="Equation.DSMT4">
                  <p:embed/>
                </p:oleObj>
              </mc:Choice>
              <mc:Fallback>
                <p:oleObj name="Equation" r:id="rId5" imgW="2095200" imgH="990360" progId="Equation.DSMT4">
                  <p:embed/>
                  <p:pic>
                    <p:nvPicPr>
                      <p:cNvPr id="26678" name="Object 54">
                        <a:extLst>
                          <a:ext uri="{FF2B5EF4-FFF2-40B4-BE49-F238E27FC236}">
                            <a16:creationId xmlns:a16="http://schemas.microsoft.com/office/drawing/2014/main" id="{6EB3C46E-9C6D-412B-944F-4EB31BD908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8950" y="5457825"/>
                        <a:ext cx="2095500" cy="990600"/>
                      </a:xfrm>
                      <a:prstGeom prst="rect">
                        <a:avLst/>
                      </a:prstGeom>
                      <a:solidFill>
                        <a:srgbClr val="000080">
                          <a:alpha val="25000"/>
                        </a:srgbClr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79" name="Text Box 55">
            <a:extLst>
              <a:ext uri="{FF2B5EF4-FFF2-40B4-BE49-F238E27FC236}">
                <a16:creationId xmlns:a16="http://schemas.microsoft.com/office/drawing/2014/main" id="{80D1406F-CAAD-478E-9FE8-192DC5F9A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088" y="152400"/>
            <a:ext cx="5094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24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PLOŠNE DIJAGONALE KVADRA </a:t>
            </a:r>
          </a:p>
        </p:txBody>
      </p:sp>
      <p:sp>
        <p:nvSpPr>
          <p:cNvPr id="26680" name="Text Box 56">
            <a:extLst>
              <a:ext uri="{FF2B5EF4-FFF2-40B4-BE49-F238E27FC236}">
                <a16:creationId xmlns:a16="http://schemas.microsoft.com/office/drawing/2014/main" id="{02BEDB3F-82C2-43F7-B856-0B5C6E359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181475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d</a:t>
            </a:r>
            <a:r>
              <a:rPr lang="hr-HR" altLang="sr-Latn-RS" i="1" baseline="-25000"/>
              <a:t>2</a:t>
            </a:r>
            <a:endParaRPr lang="hr-HR" altLang="sr-Latn-RS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6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7" grpId="0" animBg="1"/>
      <p:bldP spid="26648" grpId="0" autoUpdateAnimBg="0"/>
      <p:bldP spid="26649" grpId="0" autoUpdateAnimBg="0"/>
      <p:bldP spid="26651" grpId="0" autoUpdateAnimBg="0"/>
      <p:bldP spid="26674" grpId="0" animBg="1"/>
      <p:bldP spid="26676" grpId="0" autoUpdateAnimBg="0"/>
      <p:bldP spid="26677" grpId="0" autoUpdateAnimBg="0"/>
      <p:bldP spid="2668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>
            <a:extLst>
              <a:ext uri="{FF2B5EF4-FFF2-40B4-BE49-F238E27FC236}">
                <a16:creationId xmlns:a16="http://schemas.microsoft.com/office/drawing/2014/main" id="{964278E9-B1D1-47E6-84B1-1CE1798C8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9088" y="228600"/>
            <a:ext cx="5697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24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rPr>
              <a:t>PROSTORNA DIJAGONALA KVADRA</a:t>
            </a:r>
          </a:p>
        </p:txBody>
      </p:sp>
      <p:sp>
        <p:nvSpPr>
          <p:cNvPr id="28677" name="Freeform 5">
            <a:extLst>
              <a:ext uri="{FF2B5EF4-FFF2-40B4-BE49-F238E27FC236}">
                <a16:creationId xmlns:a16="http://schemas.microsoft.com/office/drawing/2014/main" id="{245D4BB2-FB97-410C-9444-06B3716F6C44}"/>
              </a:ext>
            </a:extLst>
          </p:cNvPr>
          <p:cNvSpPr>
            <a:spLocks/>
          </p:cNvSpPr>
          <p:nvPr/>
        </p:nvSpPr>
        <p:spPr bwMode="auto">
          <a:xfrm>
            <a:off x="1833563" y="2378075"/>
            <a:ext cx="1878012" cy="1979613"/>
          </a:xfrm>
          <a:custGeom>
            <a:avLst/>
            <a:gdLst>
              <a:gd name="T0" fmla="*/ 0 w 1183"/>
              <a:gd name="T1" fmla="*/ 0 h 1247"/>
              <a:gd name="T2" fmla="*/ 0 w 1183"/>
              <a:gd name="T3" fmla="*/ 2147483647 h 1247"/>
              <a:gd name="T4" fmla="*/ 2147483647 w 1183"/>
              <a:gd name="T5" fmla="*/ 2147483647 h 1247"/>
              <a:gd name="T6" fmla="*/ 0 w 1183"/>
              <a:gd name="T7" fmla="*/ 0 h 1247"/>
              <a:gd name="T8" fmla="*/ 0 60000 65536"/>
              <a:gd name="T9" fmla="*/ 0 60000 65536"/>
              <a:gd name="T10" fmla="*/ 0 60000 65536"/>
              <a:gd name="T11" fmla="*/ 0 60000 65536"/>
              <a:gd name="T12" fmla="*/ 0 w 1183"/>
              <a:gd name="T13" fmla="*/ 0 h 1247"/>
              <a:gd name="T14" fmla="*/ 1183 w 1183"/>
              <a:gd name="T15" fmla="*/ 1247 h 12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83" h="1247">
                <a:moveTo>
                  <a:pt x="0" y="0"/>
                </a:moveTo>
                <a:lnTo>
                  <a:pt x="0" y="907"/>
                </a:lnTo>
                <a:lnTo>
                  <a:pt x="1183" y="1247"/>
                </a:lnTo>
                <a:lnTo>
                  <a:pt x="0" y="0"/>
                </a:lnTo>
                <a:close/>
              </a:path>
            </a:pathLst>
          </a:custGeom>
          <a:solidFill>
            <a:srgbClr val="FF8484"/>
          </a:solidFill>
          <a:ln w="0">
            <a:solidFill>
              <a:srgbClr val="FF8484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8C776775-C10F-4D1D-948F-936F65AA48CC}"/>
              </a:ext>
            </a:extLst>
          </p:cNvPr>
          <p:cNvGrpSpPr>
            <a:grpSpLocks/>
          </p:cNvGrpSpPr>
          <p:nvPr/>
        </p:nvGrpSpPr>
        <p:grpSpPr bwMode="auto">
          <a:xfrm>
            <a:off x="896938" y="2376488"/>
            <a:ext cx="3746500" cy="1981200"/>
            <a:chOff x="558" y="828"/>
            <a:chExt cx="2360" cy="1248"/>
          </a:xfrm>
        </p:grpSpPr>
        <p:sp>
          <p:nvSpPr>
            <p:cNvPr id="3085" name="Line 7">
              <a:extLst>
                <a:ext uri="{FF2B5EF4-FFF2-40B4-BE49-F238E27FC236}">
                  <a16:creationId xmlns:a16="http://schemas.microsoft.com/office/drawing/2014/main" id="{0481792E-0296-4866-B91D-5053B9516C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8" y="2075"/>
              <a:ext cx="1771" cy="1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86" name="Line 8">
              <a:extLst>
                <a:ext uri="{FF2B5EF4-FFF2-40B4-BE49-F238E27FC236}">
                  <a16:creationId xmlns:a16="http://schemas.microsoft.com/office/drawing/2014/main" id="{EF393D8B-78EC-43D7-B511-0283971790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8" y="1735"/>
              <a:ext cx="588" cy="340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87" name="Line 9">
              <a:extLst>
                <a:ext uri="{FF2B5EF4-FFF2-40B4-BE49-F238E27FC236}">
                  <a16:creationId xmlns:a16="http://schemas.microsoft.com/office/drawing/2014/main" id="{663571E9-B990-4898-B9E3-F00C0ED636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6" y="1735"/>
              <a:ext cx="1771" cy="1"/>
            </a:xfrm>
            <a:prstGeom prst="line">
              <a:avLst/>
            </a:prstGeom>
            <a:noFill/>
            <a:ln w="25400">
              <a:solidFill>
                <a:srgbClr val="00008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88" name="Line 10">
              <a:extLst>
                <a:ext uri="{FF2B5EF4-FFF2-40B4-BE49-F238E27FC236}">
                  <a16:creationId xmlns:a16="http://schemas.microsoft.com/office/drawing/2014/main" id="{E3874DE9-D87C-4C47-AAAB-A951FC5281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29" y="1735"/>
              <a:ext cx="588" cy="340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89" name="Line 11">
              <a:extLst>
                <a:ext uri="{FF2B5EF4-FFF2-40B4-BE49-F238E27FC236}">
                  <a16:creationId xmlns:a16="http://schemas.microsoft.com/office/drawing/2014/main" id="{447B579C-0AE7-4FE4-95E9-8CDAFE577F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8" y="1168"/>
              <a:ext cx="1" cy="907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90" name="Line 12">
              <a:extLst>
                <a:ext uri="{FF2B5EF4-FFF2-40B4-BE49-F238E27FC236}">
                  <a16:creationId xmlns:a16="http://schemas.microsoft.com/office/drawing/2014/main" id="{DCACA4FF-04E4-4D7D-9B4C-E070F8F137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8" y="1168"/>
              <a:ext cx="1771" cy="1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91" name="Line 13">
              <a:extLst>
                <a:ext uri="{FF2B5EF4-FFF2-40B4-BE49-F238E27FC236}">
                  <a16:creationId xmlns:a16="http://schemas.microsoft.com/office/drawing/2014/main" id="{AC10B0AB-791C-4E88-A85A-014121EC27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29" y="1168"/>
              <a:ext cx="1" cy="907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92" name="Line 14">
              <a:extLst>
                <a:ext uri="{FF2B5EF4-FFF2-40B4-BE49-F238E27FC236}">
                  <a16:creationId xmlns:a16="http://schemas.microsoft.com/office/drawing/2014/main" id="{1DD15B37-7738-463E-B9F1-80FD38EE9F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6" y="828"/>
              <a:ext cx="1" cy="90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93" name="Line 15">
              <a:extLst>
                <a:ext uri="{FF2B5EF4-FFF2-40B4-BE49-F238E27FC236}">
                  <a16:creationId xmlns:a16="http://schemas.microsoft.com/office/drawing/2014/main" id="{1C6A4E57-CF13-41D9-994F-17D5D07B78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6" y="828"/>
              <a:ext cx="1771" cy="1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94" name="Line 16">
              <a:extLst>
                <a:ext uri="{FF2B5EF4-FFF2-40B4-BE49-F238E27FC236}">
                  <a16:creationId xmlns:a16="http://schemas.microsoft.com/office/drawing/2014/main" id="{928486FA-EFD2-4086-9D6E-8A02A9EE21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7" y="828"/>
              <a:ext cx="1" cy="907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95" name="Line 17">
              <a:extLst>
                <a:ext uri="{FF2B5EF4-FFF2-40B4-BE49-F238E27FC236}">
                  <a16:creationId xmlns:a16="http://schemas.microsoft.com/office/drawing/2014/main" id="{638036B6-3581-4C93-A5FC-02B8B470E0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8" y="828"/>
              <a:ext cx="588" cy="340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96" name="Line 18">
              <a:extLst>
                <a:ext uri="{FF2B5EF4-FFF2-40B4-BE49-F238E27FC236}">
                  <a16:creationId xmlns:a16="http://schemas.microsoft.com/office/drawing/2014/main" id="{1B45D9E1-F5B2-437B-AC3E-3B492CDF88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29" y="828"/>
              <a:ext cx="588" cy="340"/>
            </a:xfrm>
            <a:prstGeom prst="line">
              <a:avLst/>
            </a:prstGeom>
            <a:noFill/>
            <a:ln w="27051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28691" name="Line 19">
            <a:extLst>
              <a:ext uri="{FF2B5EF4-FFF2-40B4-BE49-F238E27FC236}">
                <a16:creationId xmlns:a16="http://schemas.microsoft.com/office/drawing/2014/main" id="{6CBDA8EF-0F14-4021-811E-B850DE759DA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1975" y="2378075"/>
            <a:ext cx="1878013" cy="1979613"/>
          </a:xfrm>
          <a:prstGeom prst="line">
            <a:avLst/>
          </a:prstGeom>
          <a:noFill/>
          <a:ln w="33401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8692" name="Line 20">
            <a:extLst>
              <a:ext uri="{FF2B5EF4-FFF2-40B4-BE49-F238E27FC236}">
                <a16:creationId xmlns:a16="http://schemas.microsoft.com/office/drawing/2014/main" id="{EC8EF7DF-B4CA-466D-997D-2EE410449A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3563" y="3816350"/>
            <a:ext cx="1876425" cy="539750"/>
          </a:xfrm>
          <a:prstGeom prst="line">
            <a:avLst/>
          </a:prstGeom>
          <a:noFill/>
          <a:ln w="39751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8693" name="Text Box 21">
            <a:extLst>
              <a:ext uri="{FF2B5EF4-FFF2-40B4-BE49-F238E27FC236}">
                <a16:creationId xmlns:a16="http://schemas.microsoft.com/office/drawing/2014/main" id="{2B43EA6B-2DA1-48F3-BB3E-31B22E14F2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1913" y="2917825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28694" name="Text Box 22">
            <a:extLst>
              <a:ext uri="{FF2B5EF4-FFF2-40B4-BE49-F238E27FC236}">
                <a16:creationId xmlns:a16="http://schemas.microsoft.com/office/drawing/2014/main" id="{D3F7D9AD-3E38-4665-9FDF-CBE675156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4713" y="387985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>
                <a:solidFill>
                  <a:schemeClr val="accent2"/>
                </a:solidFill>
              </a:rPr>
              <a:t>d</a:t>
            </a:r>
            <a:r>
              <a:rPr lang="hr-HR" altLang="sr-Latn-RS" i="1" baseline="-25000">
                <a:solidFill>
                  <a:schemeClr val="accent2"/>
                </a:solidFill>
              </a:rPr>
              <a:t>1</a:t>
            </a:r>
            <a:endParaRPr lang="hr-HR" altLang="sr-Latn-RS" i="1">
              <a:solidFill>
                <a:schemeClr val="accent2"/>
              </a:solidFill>
            </a:endParaRPr>
          </a:p>
        </p:txBody>
      </p:sp>
      <p:sp>
        <p:nvSpPr>
          <p:cNvPr id="28695" name="Text Box 23">
            <a:extLst>
              <a:ext uri="{FF2B5EF4-FFF2-40B4-BE49-F238E27FC236}">
                <a16:creationId xmlns:a16="http://schemas.microsoft.com/office/drawing/2014/main" id="{4C09B92C-9213-4F35-886E-85786F9D9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7813" y="4014788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b</a:t>
            </a:r>
          </a:p>
        </p:txBody>
      </p:sp>
      <p:sp>
        <p:nvSpPr>
          <p:cNvPr id="28696" name="Text Box 24">
            <a:extLst>
              <a:ext uri="{FF2B5EF4-FFF2-40B4-BE49-F238E27FC236}">
                <a16:creationId xmlns:a16="http://schemas.microsoft.com/office/drawing/2014/main" id="{20E36A49-7797-44CE-9C02-4D0B134C6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2916238"/>
            <a:ext cx="625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c</a:t>
            </a:r>
          </a:p>
        </p:txBody>
      </p:sp>
      <p:graphicFrame>
        <p:nvGraphicFramePr>
          <p:cNvPr id="28697" name="Object 25">
            <a:extLst>
              <a:ext uri="{FF2B5EF4-FFF2-40B4-BE49-F238E27FC236}">
                <a16:creationId xmlns:a16="http://schemas.microsoft.com/office/drawing/2014/main" id="{9D7FDE98-F7A1-4734-B092-1F6D2B6FA7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6463" y="2579688"/>
          <a:ext cx="22733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2273040" imgH="1434960" progId="Equation.DSMT4">
                  <p:embed/>
                </p:oleObj>
              </mc:Choice>
              <mc:Fallback>
                <p:oleObj name="Equation" r:id="rId3" imgW="2273040" imgH="1434960" progId="Equation.DSMT4">
                  <p:embed/>
                  <p:pic>
                    <p:nvPicPr>
                      <p:cNvPr id="28697" name="Object 25">
                        <a:extLst>
                          <a:ext uri="{FF2B5EF4-FFF2-40B4-BE49-F238E27FC236}">
                            <a16:creationId xmlns:a16="http://schemas.microsoft.com/office/drawing/2014/main" id="{9D7FDE98-F7A1-4734-B092-1F6D2B6FA7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6463" y="2579688"/>
                        <a:ext cx="2273300" cy="143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4" name="Text Box 26">
            <a:extLst>
              <a:ext uri="{FF2B5EF4-FFF2-40B4-BE49-F238E27FC236}">
                <a16:creationId xmlns:a16="http://schemas.microsoft.com/office/drawing/2014/main" id="{14C055E4-3520-4755-946A-36DD6E57B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3588" y="4291013"/>
            <a:ext cx="1135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utoUpdateAnimBg="0"/>
      <p:bldP spid="28693" grpId="0" autoUpdateAnimBg="0"/>
      <p:bldP spid="28694" grpId="0" autoUpdateAnimBg="0"/>
      <p:bldP spid="28695" grpId="0" autoUpdateAnimBg="0"/>
      <p:bldP spid="2869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EAB4AC-1BF9-49C4-88FA-5155B2D4E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48880"/>
            <a:ext cx="8229600" cy="2088232"/>
          </a:xfrm>
        </p:spPr>
        <p:txBody>
          <a:bodyPr/>
          <a:lstStyle/>
          <a:p>
            <a:r>
              <a:rPr lang="hr-HR" altLang="sr-Latn-RS" dirty="0"/>
              <a:t>Međusobni položaj pravaca u prostoru</a:t>
            </a:r>
            <a:br>
              <a:rPr lang="hr-HR" altLang="sr-Latn-RS" dirty="0"/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14670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9DC14A40-8C33-45D3-91EA-E608DD405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371475"/>
            <a:ext cx="32908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2000" b="1"/>
              <a:t>Pravci leže u istoj ravnini</a:t>
            </a:r>
          </a:p>
        </p:txBody>
      </p:sp>
      <p:sp>
        <p:nvSpPr>
          <p:cNvPr id="3077" name="Freeform 5">
            <a:extLst>
              <a:ext uri="{FF2B5EF4-FFF2-40B4-BE49-F238E27FC236}">
                <a16:creationId xmlns:a16="http://schemas.microsoft.com/office/drawing/2014/main" id="{2FDAE43F-FFFE-475C-806E-DA6F970CF773}"/>
              </a:ext>
            </a:extLst>
          </p:cNvPr>
          <p:cNvSpPr>
            <a:spLocks/>
          </p:cNvSpPr>
          <p:nvPr/>
        </p:nvSpPr>
        <p:spPr bwMode="auto">
          <a:xfrm>
            <a:off x="338138" y="4625975"/>
            <a:ext cx="4295775" cy="1073150"/>
          </a:xfrm>
          <a:custGeom>
            <a:avLst/>
            <a:gdLst>
              <a:gd name="T0" fmla="*/ 0 w 2706"/>
              <a:gd name="T1" fmla="*/ 2147483647 h 676"/>
              <a:gd name="T2" fmla="*/ 2147483647 w 2706"/>
              <a:gd name="T3" fmla="*/ 2147483647 h 676"/>
              <a:gd name="T4" fmla="*/ 2147483647 w 2706"/>
              <a:gd name="T5" fmla="*/ 0 h 676"/>
              <a:gd name="T6" fmla="*/ 2147483647 w 2706"/>
              <a:gd name="T7" fmla="*/ 0 h 676"/>
              <a:gd name="T8" fmla="*/ 0 w 2706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06"/>
              <a:gd name="T16" fmla="*/ 0 h 676"/>
              <a:gd name="T17" fmla="*/ 2706 w 2706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06" h="676">
                <a:moveTo>
                  <a:pt x="0" y="676"/>
                </a:moveTo>
                <a:lnTo>
                  <a:pt x="1688" y="676"/>
                </a:lnTo>
                <a:lnTo>
                  <a:pt x="2706" y="0"/>
                </a:lnTo>
                <a:lnTo>
                  <a:pt x="1018" y="0"/>
                </a:lnTo>
                <a:lnTo>
                  <a:pt x="0" y="676"/>
                </a:lnTo>
                <a:close/>
              </a:path>
            </a:pathLst>
          </a:custGeom>
          <a:solidFill>
            <a:srgbClr val="FFFF00">
              <a:alpha val="45097"/>
            </a:srgbClr>
          </a:solidFill>
          <a:ln w="0">
            <a:solidFill>
              <a:srgbClr val="FFFF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grpSp>
        <p:nvGrpSpPr>
          <p:cNvPr id="2" name="Group 38">
            <a:extLst>
              <a:ext uri="{FF2B5EF4-FFF2-40B4-BE49-F238E27FC236}">
                <a16:creationId xmlns:a16="http://schemas.microsoft.com/office/drawing/2014/main" id="{1C41C561-0BE3-40B8-A4CD-92C36027C1B6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1628775"/>
            <a:ext cx="4295775" cy="4076700"/>
            <a:chOff x="226" y="1259"/>
            <a:chExt cx="2706" cy="2568"/>
          </a:xfrm>
        </p:grpSpPr>
        <p:sp>
          <p:nvSpPr>
            <p:cNvPr id="5137" name="Line 6">
              <a:extLst>
                <a:ext uri="{FF2B5EF4-FFF2-40B4-BE49-F238E27FC236}">
                  <a16:creationId xmlns:a16="http://schemas.microsoft.com/office/drawing/2014/main" id="{20AF7C90-C7A1-454C-9E93-9AC2EB8C8C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3684"/>
              <a:ext cx="11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38" name="Line 7">
              <a:extLst>
                <a:ext uri="{FF2B5EF4-FFF2-40B4-BE49-F238E27FC236}">
                  <a16:creationId xmlns:a16="http://schemas.microsoft.com/office/drawing/2014/main" id="{97FF129C-D5A6-40BB-86E4-2B50E08163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1870"/>
              <a:ext cx="1" cy="1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39" name="Line 8">
              <a:extLst>
                <a:ext uri="{FF2B5EF4-FFF2-40B4-BE49-F238E27FC236}">
                  <a16:creationId xmlns:a16="http://schemas.microsoft.com/office/drawing/2014/main" id="{875B1AC6-23FA-4D72-B7CD-106EDA681B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1870"/>
              <a:ext cx="11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40" name="Line 9">
              <a:extLst>
                <a:ext uri="{FF2B5EF4-FFF2-40B4-BE49-F238E27FC236}">
                  <a16:creationId xmlns:a16="http://schemas.microsoft.com/office/drawing/2014/main" id="{8748DB1F-0191-4044-BB36-BD98A4F59D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7" y="1870"/>
              <a:ext cx="1" cy="1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41" name="Line 10">
              <a:extLst>
                <a:ext uri="{FF2B5EF4-FFF2-40B4-BE49-F238E27FC236}">
                  <a16:creationId xmlns:a16="http://schemas.microsoft.com/office/drawing/2014/main" id="{FC5E4C38-4EDE-4220-A743-658EC17ACA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07" y="3235"/>
              <a:ext cx="676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42" name="Line 11">
              <a:extLst>
                <a:ext uri="{FF2B5EF4-FFF2-40B4-BE49-F238E27FC236}">
                  <a16:creationId xmlns:a16="http://schemas.microsoft.com/office/drawing/2014/main" id="{CC769781-A38A-4B45-8C96-894EAF9E74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07" y="1421"/>
              <a:ext cx="676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43" name="Line 12">
              <a:extLst>
                <a:ext uri="{FF2B5EF4-FFF2-40B4-BE49-F238E27FC236}">
                  <a16:creationId xmlns:a16="http://schemas.microsoft.com/office/drawing/2014/main" id="{5CA75788-1AF2-490F-8791-4FBD1D2762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83" y="1421"/>
              <a:ext cx="1" cy="1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44" name="Line 13">
              <a:extLst>
                <a:ext uri="{FF2B5EF4-FFF2-40B4-BE49-F238E27FC236}">
                  <a16:creationId xmlns:a16="http://schemas.microsoft.com/office/drawing/2014/main" id="{13D986C8-343C-4E07-B69B-2B80026DAD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7" y="1421"/>
              <a:ext cx="11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45" name="Line 14">
              <a:extLst>
                <a:ext uri="{FF2B5EF4-FFF2-40B4-BE49-F238E27FC236}">
                  <a16:creationId xmlns:a16="http://schemas.microsoft.com/office/drawing/2014/main" id="{5EA999C0-8F61-4D0C-B91F-B9E1ACE914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81" y="1421"/>
              <a:ext cx="676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46" name="Line 15">
              <a:extLst>
                <a:ext uri="{FF2B5EF4-FFF2-40B4-BE49-F238E27FC236}">
                  <a16:creationId xmlns:a16="http://schemas.microsoft.com/office/drawing/2014/main" id="{6D637118-5C35-4BA3-9B37-F088567C87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81" y="3235"/>
              <a:ext cx="676" cy="449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47" name="Line 16">
              <a:extLst>
                <a:ext uri="{FF2B5EF4-FFF2-40B4-BE49-F238E27FC236}">
                  <a16:creationId xmlns:a16="http://schemas.microsoft.com/office/drawing/2014/main" id="{E1794748-375B-4EC2-BD95-7EC08E0674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7" y="3235"/>
              <a:ext cx="1126" cy="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48" name="Line 17">
              <a:extLst>
                <a:ext uri="{FF2B5EF4-FFF2-40B4-BE49-F238E27FC236}">
                  <a16:creationId xmlns:a16="http://schemas.microsoft.com/office/drawing/2014/main" id="{3820CBE1-C847-4AC1-A759-FC38ED1372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7" y="1421"/>
              <a:ext cx="1" cy="1814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49" name="Line 18">
              <a:extLst>
                <a:ext uri="{FF2B5EF4-FFF2-40B4-BE49-F238E27FC236}">
                  <a16:creationId xmlns:a16="http://schemas.microsoft.com/office/drawing/2014/main" id="{008CF78E-26E8-4BBB-BA65-38F5A28C3B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6" y="3139"/>
              <a:ext cx="1018" cy="67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50" name="Line 19">
              <a:extLst>
                <a:ext uri="{FF2B5EF4-FFF2-40B4-BE49-F238E27FC236}">
                  <a16:creationId xmlns:a16="http://schemas.microsoft.com/office/drawing/2014/main" id="{F5FA1DFB-790F-4063-B3B3-45DBCBEC90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4" y="3139"/>
              <a:ext cx="1688" cy="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51" name="Line 20">
              <a:extLst>
                <a:ext uri="{FF2B5EF4-FFF2-40B4-BE49-F238E27FC236}">
                  <a16:creationId xmlns:a16="http://schemas.microsoft.com/office/drawing/2014/main" id="{9E20E441-2570-4267-8106-0638A6BE26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14" y="3139"/>
              <a:ext cx="1018" cy="67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52" name="Line 21">
              <a:extLst>
                <a:ext uri="{FF2B5EF4-FFF2-40B4-BE49-F238E27FC236}">
                  <a16:creationId xmlns:a16="http://schemas.microsoft.com/office/drawing/2014/main" id="{664B0D01-EFAB-4D83-8413-2F0923506B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" y="3815"/>
              <a:ext cx="1688" cy="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53" name="Oval 22">
              <a:extLst>
                <a:ext uri="{FF2B5EF4-FFF2-40B4-BE49-F238E27FC236}">
                  <a16:creationId xmlns:a16="http://schemas.microsoft.com/office/drawing/2014/main" id="{09C2F973-E3AD-414B-8E6B-C22EDE342D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" y="3223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54" name="Rectangle 23">
              <a:extLst>
                <a:ext uri="{FF2B5EF4-FFF2-40B4-BE49-F238E27FC236}">
                  <a16:creationId xmlns:a16="http://schemas.microsoft.com/office/drawing/2014/main" id="{8D766E56-B91E-4582-9D89-D51C7D5C7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2" y="3111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D</a:t>
              </a:r>
              <a:endParaRPr lang="hr-HR" altLang="sr-Latn-RS" i="1"/>
            </a:p>
          </p:txBody>
        </p:sp>
        <p:sp>
          <p:nvSpPr>
            <p:cNvPr id="5155" name="Oval 24">
              <a:extLst>
                <a:ext uri="{FF2B5EF4-FFF2-40B4-BE49-F238E27FC236}">
                  <a16:creationId xmlns:a16="http://schemas.microsoft.com/office/drawing/2014/main" id="{788FE15F-6830-4D2F-B4CD-E6781F4852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" y="1409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56" name="Rectangle 25">
              <a:extLst>
                <a:ext uri="{FF2B5EF4-FFF2-40B4-BE49-F238E27FC236}">
                  <a16:creationId xmlns:a16="http://schemas.microsoft.com/office/drawing/2014/main" id="{B2CBC068-80A0-4FCF-9252-778AD9E14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1" y="1259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H</a:t>
              </a:r>
              <a:endParaRPr lang="hr-HR" altLang="sr-Latn-RS" i="1"/>
            </a:p>
          </p:txBody>
        </p:sp>
        <p:sp>
          <p:nvSpPr>
            <p:cNvPr id="5157" name="Oval 26">
              <a:extLst>
                <a:ext uri="{FF2B5EF4-FFF2-40B4-BE49-F238E27FC236}">
                  <a16:creationId xmlns:a16="http://schemas.microsoft.com/office/drawing/2014/main" id="{7875CB60-C0B3-4E21-8151-BC7A1107D7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1" y="1409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58" name="Rectangle 27">
              <a:extLst>
                <a:ext uri="{FF2B5EF4-FFF2-40B4-BE49-F238E27FC236}">
                  <a16:creationId xmlns:a16="http://schemas.microsoft.com/office/drawing/2014/main" id="{C7125D83-A7F2-4612-95F6-37185298AB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277"/>
              <a:ext cx="11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G</a:t>
              </a:r>
              <a:endParaRPr lang="hr-HR" altLang="sr-Latn-RS" i="1"/>
            </a:p>
          </p:txBody>
        </p:sp>
        <p:sp>
          <p:nvSpPr>
            <p:cNvPr id="5159" name="Oval 28">
              <a:extLst>
                <a:ext uri="{FF2B5EF4-FFF2-40B4-BE49-F238E27FC236}">
                  <a16:creationId xmlns:a16="http://schemas.microsoft.com/office/drawing/2014/main" id="{6297CF01-E167-4819-BED3-39F34DE00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5" y="1858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60" name="Rectangle 29">
              <a:extLst>
                <a:ext uri="{FF2B5EF4-FFF2-40B4-BE49-F238E27FC236}">
                  <a16:creationId xmlns:a16="http://schemas.microsoft.com/office/drawing/2014/main" id="{8FBC9804-9E4E-4D8F-934A-8AA63FA2B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2" y="1881"/>
              <a:ext cx="8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F</a:t>
              </a:r>
              <a:endParaRPr lang="hr-HR" altLang="sr-Latn-RS" i="1"/>
            </a:p>
          </p:txBody>
        </p:sp>
        <p:sp>
          <p:nvSpPr>
            <p:cNvPr id="5161" name="Oval 30">
              <a:extLst>
                <a:ext uri="{FF2B5EF4-FFF2-40B4-BE49-F238E27FC236}">
                  <a16:creationId xmlns:a16="http://schemas.microsoft.com/office/drawing/2014/main" id="{AADAE029-36A3-4B90-882E-D74C90053A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" y="3672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62" name="Rectangle 31">
              <a:extLst>
                <a:ext uri="{FF2B5EF4-FFF2-40B4-BE49-F238E27FC236}">
                  <a16:creationId xmlns:a16="http://schemas.microsoft.com/office/drawing/2014/main" id="{040F306F-D577-4640-8363-6D9F274D2C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" y="3650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A</a:t>
              </a:r>
              <a:endParaRPr lang="hr-HR" altLang="sr-Latn-RS" i="1"/>
            </a:p>
          </p:txBody>
        </p:sp>
        <p:sp>
          <p:nvSpPr>
            <p:cNvPr id="5163" name="Oval 32">
              <a:extLst>
                <a:ext uri="{FF2B5EF4-FFF2-40B4-BE49-F238E27FC236}">
                  <a16:creationId xmlns:a16="http://schemas.microsoft.com/office/drawing/2014/main" id="{4584DA62-7C53-4600-9917-030E3A01FD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5" y="3672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64" name="Rectangle 33">
              <a:extLst>
                <a:ext uri="{FF2B5EF4-FFF2-40B4-BE49-F238E27FC236}">
                  <a16:creationId xmlns:a16="http://schemas.microsoft.com/office/drawing/2014/main" id="{EB621F45-83B6-4A0B-8455-F9C3B53C41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0" y="3654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B</a:t>
              </a:r>
              <a:endParaRPr lang="hr-HR" altLang="sr-Latn-RS" i="1"/>
            </a:p>
          </p:txBody>
        </p:sp>
        <p:sp>
          <p:nvSpPr>
            <p:cNvPr id="5165" name="Oval 34">
              <a:extLst>
                <a:ext uri="{FF2B5EF4-FFF2-40B4-BE49-F238E27FC236}">
                  <a16:creationId xmlns:a16="http://schemas.microsoft.com/office/drawing/2014/main" id="{AFA8A903-31AD-41B8-A5A8-C514C7333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1" y="3223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66" name="Rectangle 35">
              <a:extLst>
                <a:ext uri="{FF2B5EF4-FFF2-40B4-BE49-F238E27FC236}">
                  <a16:creationId xmlns:a16="http://schemas.microsoft.com/office/drawing/2014/main" id="{8239E1D9-5978-4804-956E-2F3BD049AB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1" y="3116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C</a:t>
              </a:r>
              <a:endParaRPr lang="hr-HR" altLang="sr-Latn-RS" i="1"/>
            </a:p>
          </p:txBody>
        </p:sp>
        <p:sp>
          <p:nvSpPr>
            <p:cNvPr id="5167" name="Oval 36">
              <a:extLst>
                <a:ext uri="{FF2B5EF4-FFF2-40B4-BE49-F238E27FC236}">
                  <a16:creationId xmlns:a16="http://schemas.microsoft.com/office/drawing/2014/main" id="{FEED0CC3-909D-4AF7-BC83-8DC37F1EC3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" y="1858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68" name="Rectangle 37">
              <a:extLst>
                <a:ext uri="{FF2B5EF4-FFF2-40B4-BE49-F238E27FC236}">
                  <a16:creationId xmlns:a16="http://schemas.microsoft.com/office/drawing/2014/main" id="{B7EDD6EA-B973-4F94-9C23-E6C1ED9A66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" y="1899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E</a:t>
              </a:r>
              <a:endParaRPr lang="hr-HR" altLang="sr-Latn-RS" i="1"/>
            </a:p>
          </p:txBody>
        </p:sp>
      </p:grpSp>
      <p:sp>
        <p:nvSpPr>
          <p:cNvPr id="3111" name="Text Box 39">
            <a:extLst>
              <a:ext uri="{FF2B5EF4-FFF2-40B4-BE49-F238E27FC236}">
                <a16:creationId xmlns:a16="http://schemas.microsoft.com/office/drawing/2014/main" id="{F0D88681-4358-417F-B2F2-20578DEC5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1277938"/>
            <a:ext cx="42592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2000"/>
              <a:t>Koji pravci određeni vrhovima kvadra leže u ravnini </a:t>
            </a:r>
            <a:r>
              <a:rPr lang="hr-HR" altLang="sr-Latn-RS" sz="2000" i="1"/>
              <a:t>ABC</a:t>
            </a:r>
            <a:r>
              <a:rPr lang="hr-HR" altLang="sr-Latn-RS" sz="2000"/>
              <a:t> ?</a:t>
            </a:r>
          </a:p>
        </p:txBody>
      </p:sp>
      <p:sp>
        <p:nvSpPr>
          <p:cNvPr id="3112" name="Text Box 40">
            <a:extLst>
              <a:ext uri="{FF2B5EF4-FFF2-40B4-BE49-F238E27FC236}">
                <a16:creationId xmlns:a16="http://schemas.microsoft.com/office/drawing/2014/main" id="{019A0294-8D2F-47A5-8ABB-1397311BC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2171700"/>
            <a:ext cx="2879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AB, AC, AD, BC, BD, CD</a:t>
            </a:r>
          </a:p>
        </p:txBody>
      </p:sp>
      <p:sp>
        <p:nvSpPr>
          <p:cNvPr id="3113" name="Text Box 41">
            <a:extLst>
              <a:ext uri="{FF2B5EF4-FFF2-40B4-BE49-F238E27FC236}">
                <a16:creationId xmlns:a16="http://schemas.microsoft.com/office/drawing/2014/main" id="{002EBC4D-0433-4578-A3A0-F6D6F4CA9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2919413"/>
            <a:ext cx="32400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U kakvom su međusobnom položaju pravci </a:t>
            </a:r>
            <a:r>
              <a:rPr lang="hr-HR" altLang="sr-Latn-RS" i="1"/>
              <a:t>AB</a:t>
            </a:r>
            <a:r>
              <a:rPr lang="hr-HR" altLang="sr-Latn-RS"/>
              <a:t> i </a:t>
            </a:r>
            <a:r>
              <a:rPr lang="hr-HR" altLang="sr-Latn-RS" i="1"/>
              <a:t>CD</a:t>
            </a:r>
            <a:r>
              <a:rPr lang="hr-HR" altLang="sr-Latn-RS"/>
              <a:t>?</a:t>
            </a:r>
          </a:p>
        </p:txBody>
      </p:sp>
      <p:sp>
        <p:nvSpPr>
          <p:cNvPr id="3114" name="Text Box 42">
            <a:extLst>
              <a:ext uri="{FF2B5EF4-FFF2-40B4-BE49-F238E27FC236}">
                <a16:creationId xmlns:a16="http://schemas.microsoft.com/office/drawing/2014/main" id="{F1C5F760-F1CC-4994-96B4-C6344A001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789363"/>
            <a:ext cx="32400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>
                <a:solidFill>
                  <a:srgbClr val="00B050"/>
                </a:solidFill>
              </a:rPr>
              <a:t>Paralelni su.</a:t>
            </a:r>
          </a:p>
        </p:txBody>
      </p:sp>
      <p:sp>
        <p:nvSpPr>
          <p:cNvPr id="3115" name="Text Box 43">
            <a:extLst>
              <a:ext uri="{FF2B5EF4-FFF2-40B4-BE49-F238E27FC236}">
                <a16:creationId xmlns:a16="http://schemas.microsoft.com/office/drawing/2014/main" id="{961D12DA-731B-476D-A2ED-AC2B929BD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4294188"/>
            <a:ext cx="32400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U kakvom su međusobnom položaju pravci </a:t>
            </a:r>
            <a:r>
              <a:rPr lang="hr-HR" altLang="sr-Latn-RS" i="1"/>
              <a:t>BC</a:t>
            </a:r>
            <a:r>
              <a:rPr lang="hr-HR" altLang="sr-Latn-RS"/>
              <a:t> i </a:t>
            </a:r>
            <a:r>
              <a:rPr lang="hr-HR" altLang="sr-Latn-RS" i="1"/>
              <a:t>AD</a:t>
            </a:r>
            <a:r>
              <a:rPr lang="hr-HR" altLang="sr-Latn-RS"/>
              <a:t>?</a:t>
            </a:r>
          </a:p>
        </p:txBody>
      </p:sp>
      <p:sp>
        <p:nvSpPr>
          <p:cNvPr id="3116" name="Text Box 44">
            <a:extLst>
              <a:ext uri="{FF2B5EF4-FFF2-40B4-BE49-F238E27FC236}">
                <a16:creationId xmlns:a16="http://schemas.microsoft.com/office/drawing/2014/main" id="{FDCE14FE-7D77-44D4-98E0-30147305A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5111750"/>
            <a:ext cx="3240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>
                <a:solidFill>
                  <a:srgbClr val="00B050"/>
                </a:solidFill>
              </a:rPr>
              <a:t>Paralelni su</a:t>
            </a:r>
            <a:r>
              <a:rPr lang="hr-HR" altLang="sr-Latn-RS"/>
              <a:t>.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49F4EAD-9FD5-480B-87F4-E231BFF53BF1}"/>
              </a:ext>
            </a:extLst>
          </p:cNvPr>
          <p:cNvCxnSpPr/>
          <p:nvPr/>
        </p:nvCxnSpPr>
        <p:spPr>
          <a:xfrm>
            <a:off x="869950" y="5459413"/>
            <a:ext cx="2549525" cy="460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2B6A0B41-7002-4266-9C60-7C2531E21850}"/>
              </a:ext>
            </a:extLst>
          </p:cNvPr>
          <p:cNvCxnSpPr>
            <a:endCxn id="5166" idx="3"/>
          </p:cNvCxnSpPr>
          <p:nvPr/>
        </p:nvCxnSpPr>
        <p:spPr>
          <a:xfrm flipV="1">
            <a:off x="611188" y="4714875"/>
            <a:ext cx="3551237" cy="847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9107CD2-AD1A-464D-9E27-C5C0E9250E13}"/>
              </a:ext>
            </a:extLst>
          </p:cNvPr>
          <p:cNvCxnSpPr>
            <a:stCxn id="5162" idx="1"/>
          </p:cNvCxnSpPr>
          <p:nvPr/>
        </p:nvCxnSpPr>
        <p:spPr>
          <a:xfrm flipV="1">
            <a:off x="879475" y="4613275"/>
            <a:ext cx="1457325" cy="9493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835FC49-FBFB-43D0-9E22-90EB433B2D0D}"/>
              </a:ext>
            </a:extLst>
          </p:cNvPr>
          <p:cNvCxnSpPr/>
          <p:nvPr/>
        </p:nvCxnSpPr>
        <p:spPr>
          <a:xfrm flipV="1">
            <a:off x="2592388" y="4625975"/>
            <a:ext cx="1554162" cy="1060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C2393F30-8170-49D2-951B-AD06AD626935}"/>
              </a:ext>
            </a:extLst>
          </p:cNvPr>
          <p:cNvCxnSpPr>
            <a:stCxn id="5164" idx="1"/>
          </p:cNvCxnSpPr>
          <p:nvPr/>
        </p:nvCxnSpPr>
        <p:spPr>
          <a:xfrm flipH="1" flipV="1">
            <a:off x="1903413" y="4568825"/>
            <a:ext cx="1012825" cy="1000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32A220B-86E0-4AB1-B326-073359550706}"/>
              </a:ext>
            </a:extLst>
          </p:cNvPr>
          <p:cNvCxnSpPr/>
          <p:nvPr/>
        </p:nvCxnSpPr>
        <p:spPr>
          <a:xfrm flipH="1" flipV="1">
            <a:off x="1403350" y="4746625"/>
            <a:ext cx="2759075" cy="20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1" grpId="0"/>
      <p:bldP spid="3112" grpId="0"/>
      <p:bldP spid="3113" grpId="0"/>
      <p:bldP spid="3114" grpId="0"/>
      <p:bldP spid="3115" grpId="0"/>
      <p:bldP spid="31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CCD9AEEA-47B1-41C0-B2CD-463A7ABBB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387350"/>
            <a:ext cx="2987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/>
              <a:t>Pravci leže u istoj ravnini</a:t>
            </a:r>
          </a:p>
        </p:txBody>
      </p:sp>
      <p:sp>
        <p:nvSpPr>
          <p:cNvPr id="4099" name="Freeform 3">
            <a:extLst>
              <a:ext uri="{FF2B5EF4-FFF2-40B4-BE49-F238E27FC236}">
                <a16:creationId xmlns:a16="http://schemas.microsoft.com/office/drawing/2014/main" id="{731CFEBF-C459-470E-86B2-EC4CFF679C83}"/>
              </a:ext>
            </a:extLst>
          </p:cNvPr>
          <p:cNvSpPr>
            <a:spLocks/>
          </p:cNvSpPr>
          <p:nvPr/>
        </p:nvSpPr>
        <p:spPr bwMode="auto">
          <a:xfrm>
            <a:off x="179388" y="4119563"/>
            <a:ext cx="4295775" cy="1073150"/>
          </a:xfrm>
          <a:custGeom>
            <a:avLst/>
            <a:gdLst>
              <a:gd name="T0" fmla="*/ 0 w 2706"/>
              <a:gd name="T1" fmla="*/ 2147483647 h 676"/>
              <a:gd name="T2" fmla="*/ 2147483647 w 2706"/>
              <a:gd name="T3" fmla="*/ 2147483647 h 676"/>
              <a:gd name="T4" fmla="*/ 2147483647 w 2706"/>
              <a:gd name="T5" fmla="*/ 0 h 676"/>
              <a:gd name="T6" fmla="*/ 2147483647 w 2706"/>
              <a:gd name="T7" fmla="*/ 0 h 676"/>
              <a:gd name="T8" fmla="*/ 0 w 2706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06"/>
              <a:gd name="T16" fmla="*/ 0 h 676"/>
              <a:gd name="T17" fmla="*/ 2706 w 2706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06" h="676">
                <a:moveTo>
                  <a:pt x="0" y="676"/>
                </a:moveTo>
                <a:lnTo>
                  <a:pt x="1688" y="676"/>
                </a:lnTo>
                <a:lnTo>
                  <a:pt x="2706" y="0"/>
                </a:lnTo>
                <a:lnTo>
                  <a:pt x="1018" y="0"/>
                </a:lnTo>
                <a:lnTo>
                  <a:pt x="0" y="676"/>
                </a:lnTo>
                <a:close/>
              </a:path>
            </a:pathLst>
          </a:custGeom>
          <a:solidFill>
            <a:srgbClr val="FFFF00">
              <a:alpha val="45097"/>
            </a:srgbClr>
          </a:solidFill>
          <a:ln w="0">
            <a:solidFill>
              <a:srgbClr val="FFFF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494D0044-E386-4004-AF5B-3502ACEC7998}"/>
              </a:ext>
            </a:extLst>
          </p:cNvPr>
          <p:cNvGrpSpPr>
            <a:grpSpLocks/>
          </p:cNvGrpSpPr>
          <p:nvPr/>
        </p:nvGrpSpPr>
        <p:grpSpPr bwMode="auto">
          <a:xfrm>
            <a:off x="188913" y="1146175"/>
            <a:ext cx="4295775" cy="4076700"/>
            <a:chOff x="226" y="1259"/>
            <a:chExt cx="2706" cy="2568"/>
          </a:xfrm>
        </p:grpSpPr>
        <p:sp>
          <p:nvSpPr>
            <p:cNvPr id="6163" name="Line 5">
              <a:extLst>
                <a:ext uri="{FF2B5EF4-FFF2-40B4-BE49-F238E27FC236}">
                  <a16:creationId xmlns:a16="http://schemas.microsoft.com/office/drawing/2014/main" id="{F240DED3-9EA2-48FE-95FF-7F751F6476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3684"/>
              <a:ext cx="11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64" name="Line 6">
              <a:extLst>
                <a:ext uri="{FF2B5EF4-FFF2-40B4-BE49-F238E27FC236}">
                  <a16:creationId xmlns:a16="http://schemas.microsoft.com/office/drawing/2014/main" id="{9F2D31FF-2CEF-4A8F-AA72-B6281D4BA6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1870"/>
              <a:ext cx="1" cy="1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65" name="Line 7">
              <a:extLst>
                <a:ext uri="{FF2B5EF4-FFF2-40B4-BE49-F238E27FC236}">
                  <a16:creationId xmlns:a16="http://schemas.microsoft.com/office/drawing/2014/main" id="{8F9B8310-C7E1-4068-957A-97A47000E2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1870"/>
              <a:ext cx="11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66" name="Line 8">
              <a:extLst>
                <a:ext uri="{FF2B5EF4-FFF2-40B4-BE49-F238E27FC236}">
                  <a16:creationId xmlns:a16="http://schemas.microsoft.com/office/drawing/2014/main" id="{F79C7168-B04B-46B0-9C3C-1CA52675E9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7" y="1870"/>
              <a:ext cx="1" cy="1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67" name="Line 9">
              <a:extLst>
                <a:ext uri="{FF2B5EF4-FFF2-40B4-BE49-F238E27FC236}">
                  <a16:creationId xmlns:a16="http://schemas.microsoft.com/office/drawing/2014/main" id="{49A7F7C0-B230-42AC-9336-0C8EFDABAD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07" y="3235"/>
              <a:ext cx="676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68" name="Line 10">
              <a:extLst>
                <a:ext uri="{FF2B5EF4-FFF2-40B4-BE49-F238E27FC236}">
                  <a16:creationId xmlns:a16="http://schemas.microsoft.com/office/drawing/2014/main" id="{883B9219-5221-4F00-A2E7-1B66359CAF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07" y="1421"/>
              <a:ext cx="676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69" name="Line 11">
              <a:extLst>
                <a:ext uri="{FF2B5EF4-FFF2-40B4-BE49-F238E27FC236}">
                  <a16:creationId xmlns:a16="http://schemas.microsoft.com/office/drawing/2014/main" id="{A0F0B90E-62A1-43A0-9B55-AA2A08B9CD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83" y="1421"/>
              <a:ext cx="1" cy="1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70" name="Line 12">
              <a:extLst>
                <a:ext uri="{FF2B5EF4-FFF2-40B4-BE49-F238E27FC236}">
                  <a16:creationId xmlns:a16="http://schemas.microsoft.com/office/drawing/2014/main" id="{774FE590-2786-48DB-9D62-20BAA416E8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7" y="1421"/>
              <a:ext cx="11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71" name="Line 13">
              <a:extLst>
                <a:ext uri="{FF2B5EF4-FFF2-40B4-BE49-F238E27FC236}">
                  <a16:creationId xmlns:a16="http://schemas.microsoft.com/office/drawing/2014/main" id="{A2D546F3-84D2-4EBC-B31B-4E0C39A0A5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81" y="1421"/>
              <a:ext cx="676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72" name="Line 14">
              <a:extLst>
                <a:ext uri="{FF2B5EF4-FFF2-40B4-BE49-F238E27FC236}">
                  <a16:creationId xmlns:a16="http://schemas.microsoft.com/office/drawing/2014/main" id="{4524FC91-CE5D-4EB7-91DE-CDF201110B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81" y="3235"/>
              <a:ext cx="676" cy="449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73" name="Line 15">
              <a:extLst>
                <a:ext uri="{FF2B5EF4-FFF2-40B4-BE49-F238E27FC236}">
                  <a16:creationId xmlns:a16="http://schemas.microsoft.com/office/drawing/2014/main" id="{9E76D4C7-AE16-441D-A9FB-6027D55472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7" y="3235"/>
              <a:ext cx="1126" cy="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74" name="Line 16">
              <a:extLst>
                <a:ext uri="{FF2B5EF4-FFF2-40B4-BE49-F238E27FC236}">
                  <a16:creationId xmlns:a16="http://schemas.microsoft.com/office/drawing/2014/main" id="{38991B14-03B2-4D70-8C2D-58447BAB47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7" y="1421"/>
              <a:ext cx="1" cy="1814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75" name="Line 17">
              <a:extLst>
                <a:ext uri="{FF2B5EF4-FFF2-40B4-BE49-F238E27FC236}">
                  <a16:creationId xmlns:a16="http://schemas.microsoft.com/office/drawing/2014/main" id="{129E48BB-ADFF-4AD3-AE02-8F0F418DBE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6" y="3139"/>
              <a:ext cx="1018" cy="67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76" name="Line 18">
              <a:extLst>
                <a:ext uri="{FF2B5EF4-FFF2-40B4-BE49-F238E27FC236}">
                  <a16:creationId xmlns:a16="http://schemas.microsoft.com/office/drawing/2014/main" id="{131B596B-75DB-4892-A77B-692DF54D79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4" y="3139"/>
              <a:ext cx="1688" cy="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77" name="Line 19">
              <a:extLst>
                <a:ext uri="{FF2B5EF4-FFF2-40B4-BE49-F238E27FC236}">
                  <a16:creationId xmlns:a16="http://schemas.microsoft.com/office/drawing/2014/main" id="{E0FCD6E4-D09D-4BFC-9DB1-E41368C895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14" y="3139"/>
              <a:ext cx="1018" cy="67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78" name="Line 20">
              <a:extLst>
                <a:ext uri="{FF2B5EF4-FFF2-40B4-BE49-F238E27FC236}">
                  <a16:creationId xmlns:a16="http://schemas.microsoft.com/office/drawing/2014/main" id="{D2816933-2027-4E16-958D-089892C15B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" y="3815"/>
              <a:ext cx="1688" cy="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79" name="Oval 21">
              <a:extLst>
                <a:ext uri="{FF2B5EF4-FFF2-40B4-BE49-F238E27FC236}">
                  <a16:creationId xmlns:a16="http://schemas.microsoft.com/office/drawing/2014/main" id="{D7706994-1260-4AF4-8875-5F34AF116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" y="3223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6180" name="Rectangle 22">
              <a:extLst>
                <a:ext uri="{FF2B5EF4-FFF2-40B4-BE49-F238E27FC236}">
                  <a16:creationId xmlns:a16="http://schemas.microsoft.com/office/drawing/2014/main" id="{809EC201-50BE-4C02-8907-A06406BCC1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2" y="3111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D</a:t>
              </a:r>
              <a:endParaRPr lang="hr-HR" altLang="sr-Latn-RS" i="1"/>
            </a:p>
          </p:txBody>
        </p:sp>
        <p:sp>
          <p:nvSpPr>
            <p:cNvPr id="6181" name="Oval 23">
              <a:extLst>
                <a:ext uri="{FF2B5EF4-FFF2-40B4-BE49-F238E27FC236}">
                  <a16:creationId xmlns:a16="http://schemas.microsoft.com/office/drawing/2014/main" id="{5BE47AA0-8CD7-42D1-9CD9-A1EBEE718D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" y="1409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6182" name="Rectangle 24">
              <a:extLst>
                <a:ext uri="{FF2B5EF4-FFF2-40B4-BE49-F238E27FC236}">
                  <a16:creationId xmlns:a16="http://schemas.microsoft.com/office/drawing/2014/main" id="{A6849A62-22D5-45B7-9B2C-B1D927E938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1" y="1259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H</a:t>
              </a:r>
              <a:endParaRPr lang="hr-HR" altLang="sr-Latn-RS" i="1"/>
            </a:p>
          </p:txBody>
        </p:sp>
        <p:sp>
          <p:nvSpPr>
            <p:cNvPr id="6183" name="Oval 25">
              <a:extLst>
                <a:ext uri="{FF2B5EF4-FFF2-40B4-BE49-F238E27FC236}">
                  <a16:creationId xmlns:a16="http://schemas.microsoft.com/office/drawing/2014/main" id="{60ECCB89-1964-416A-BBEF-7B24155E44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1" y="1409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6184" name="Rectangle 26">
              <a:extLst>
                <a:ext uri="{FF2B5EF4-FFF2-40B4-BE49-F238E27FC236}">
                  <a16:creationId xmlns:a16="http://schemas.microsoft.com/office/drawing/2014/main" id="{EE3AAD06-189D-4A37-BC27-91E2BE502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1277"/>
              <a:ext cx="11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G</a:t>
              </a:r>
              <a:endParaRPr lang="hr-HR" altLang="sr-Latn-RS" i="1"/>
            </a:p>
          </p:txBody>
        </p:sp>
        <p:sp>
          <p:nvSpPr>
            <p:cNvPr id="6185" name="Oval 27">
              <a:extLst>
                <a:ext uri="{FF2B5EF4-FFF2-40B4-BE49-F238E27FC236}">
                  <a16:creationId xmlns:a16="http://schemas.microsoft.com/office/drawing/2014/main" id="{B7EFE6FA-87E0-407D-920E-5AAD3E85A5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5" y="1858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6186" name="Rectangle 28">
              <a:extLst>
                <a:ext uri="{FF2B5EF4-FFF2-40B4-BE49-F238E27FC236}">
                  <a16:creationId xmlns:a16="http://schemas.microsoft.com/office/drawing/2014/main" id="{E99CA804-CE4A-4E22-B8CD-322EA75CA8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2" y="1881"/>
              <a:ext cx="8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F</a:t>
              </a:r>
              <a:endParaRPr lang="hr-HR" altLang="sr-Latn-RS" i="1"/>
            </a:p>
          </p:txBody>
        </p:sp>
        <p:sp>
          <p:nvSpPr>
            <p:cNvPr id="6187" name="Oval 29">
              <a:extLst>
                <a:ext uri="{FF2B5EF4-FFF2-40B4-BE49-F238E27FC236}">
                  <a16:creationId xmlns:a16="http://schemas.microsoft.com/office/drawing/2014/main" id="{DAD4E049-8F9A-450B-AF8E-6CBC4E1623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" y="3672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6188" name="Rectangle 30">
              <a:extLst>
                <a:ext uri="{FF2B5EF4-FFF2-40B4-BE49-F238E27FC236}">
                  <a16:creationId xmlns:a16="http://schemas.microsoft.com/office/drawing/2014/main" id="{E5322192-2D05-4E49-ABBE-6FC07827D4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" y="3650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A</a:t>
              </a:r>
              <a:endParaRPr lang="hr-HR" altLang="sr-Latn-RS" i="1"/>
            </a:p>
          </p:txBody>
        </p:sp>
        <p:sp>
          <p:nvSpPr>
            <p:cNvPr id="6189" name="Oval 31">
              <a:extLst>
                <a:ext uri="{FF2B5EF4-FFF2-40B4-BE49-F238E27FC236}">
                  <a16:creationId xmlns:a16="http://schemas.microsoft.com/office/drawing/2014/main" id="{5B86A498-2291-4F52-8FA7-99C584937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5" y="3672"/>
              <a:ext cx="29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6190" name="Rectangle 32">
              <a:extLst>
                <a:ext uri="{FF2B5EF4-FFF2-40B4-BE49-F238E27FC236}">
                  <a16:creationId xmlns:a16="http://schemas.microsoft.com/office/drawing/2014/main" id="{64967766-5C26-47A8-827B-36F3C78C96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0" y="3654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B</a:t>
              </a:r>
              <a:endParaRPr lang="hr-HR" altLang="sr-Latn-RS" i="1"/>
            </a:p>
          </p:txBody>
        </p:sp>
        <p:sp>
          <p:nvSpPr>
            <p:cNvPr id="6191" name="Oval 33">
              <a:extLst>
                <a:ext uri="{FF2B5EF4-FFF2-40B4-BE49-F238E27FC236}">
                  <a16:creationId xmlns:a16="http://schemas.microsoft.com/office/drawing/2014/main" id="{80C568E8-E16A-4BC6-94C6-043A57571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1" y="3223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6192" name="Rectangle 34">
              <a:extLst>
                <a:ext uri="{FF2B5EF4-FFF2-40B4-BE49-F238E27FC236}">
                  <a16:creationId xmlns:a16="http://schemas.microsoft.com/office/drawing/2014/main" id="{763E2B93-BF09-4BB3-B718-804D3B4FDA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1" y="3116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C</a:t>
              </a:r>
              <a:endParaRPr lang="hr-HR" altLang="sr-Latn-RS" i="1"/>
            </a:p>
          </p:txBody>
        </p:sp>
        <p:sp>
          <p:nvSpPr>
            <p:cNvPr id="6193" name="Oval 35">
              <a:extLst>
                <a:ext uri="{FF2B5EF4-FFF2-40B4-BE49-F238E27FC236}">
                  <a16:creationId xmlns:a16="http://schemas.microsoft.com/office/drawing/2014/main" id="{6FEFCEDC-4800-4B83-9343-E7A8EDC6D7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" y="1858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6194" name="Rectangle 36">
              <a:extLst>
                <a:ext uri="{FF2B5EF4-FFF2-40B4-BE49-F238E27FC236}">
                  <a16:creationId xmlns:a16="http://schemas.microsoft.com/office/drawing/2014/main" id="{0ABA19BC-C6C5-4E6A-8B0F-BE4C2F3F1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" y="1899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E</a:t>
              </a:r>
              <a:endParaRPr lang="hr-HR" altLang="sr-Latn-RS" i="1"/>
            </a:p>
          </p:txBody>
        </p:sp>
      </p:grpSp>
      <p:sp>
        <p:nvSpPr>
          <p:cNvPr id="4133" name="Text Box 37">
            <a:extLst>
              <a:ext uri="{FF2B5EF4-FFF2-40B4-BE49-F238E27FC236}">
                <a16:creationId xmlns:a16="http://schemas.microsoft.com/office/drawing/2014/main" id="{488ADD01-8923-40E8-8E11-695CC4FEE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3913" y="387350"/>
            <a:ext cx="36480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Koji pravci određeni vrhovima kvadra leže u ravnini </a:t>
            </a:r>
            <a:r>
              <a:rPr lang="hr-HR" altLang="sr-Latn-RS" i="1"/>
              <a:t>ABC</a:t>
            </a:r>
            <a:r>
              <a:rPr lang="hr-HR" altLang="sr-Latn-RS"/>
              <a:t> ?</a:t>
            </a:r>
          </a:p>
        </p:txBody>
      </p:sp>
      <p:sp>
        <p:nvSpPr>
          <p:cNvPr id="4134" name="Text Box 38">
            <a:extLst>
              <a:ext uri="{FF2B5EF4-FFF2-40B4-BE49-F238E27FC236}">
                <a16:creationId xmlns:a16="http://schemas.microsoft.com/office/drawing/2014/main" id="{C7F9962E-3447-4DF8-A77C-E303439EC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1200150"/>
            <a:ext cx="2879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AB, AC, AD, BC, BD, CD</a:t>
            </a:r>
          </a:p>
        </p:txBody>
      </p:sp>
      <p:sp>
        <p:nvSpPr>
          <p:cNvPr id="4135" name="Text Box 39">
            <a:extLst>
              <a:ext uri="{FF2B5EF4-FFF2-40B4-BE49-F238E27FC236}">
                <a16:creationId xmlns:a16="http://schemas.microsoft.com/office/drawing/2014/main" id="{E3F2F054-B2BC-45AE-A187-05455251C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3913" y="1866900"/>
            <a:ext cx="32400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U kakvom su međusobnom položaju pravci </a:t>
            </a:r>
            <a:r>
              <a:rPr lang="hr-HR" altLang="sr-Latn-RS" i="1"/>
              <a:t>AB </a:t>
            </a:r>
            <a:r>
              <a:rPr lang="hr-HR" altLang="sr-Latn-RS"/>
              <a:t>i </a:t>
            </a:r>
            <a:r>
              <a:rPr lang="hr-HR" altLang="sr-Latn-RS" i="1"/>
              <a:t>AC</a:t>
            </a:r>
            <a:r>
              <a:rPr lang="hr-HR" altLang="sr-Latn-RS"/>
              <a:t>?</a:t>
            </a:r>
          </a:p>
        </p:txBody>
      </p:sp>
      <p:sp>
        <p:nvSpPr>
          <p:cNvPr id="4136" name="Text Box 40">
            <a:extLst>
              <a:ext uri="{FF2B5EF4-FFF2-40B4-BE49-F238E27FC236}">
                <a16:creationId xmlns:a16="http://schemas.microsoft.com/office/drawing/2014/main" id="{C050FA1E-A6F0-4A64-8A7D-425478C85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2644775"/>
            <a:ext cx="3240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>
                <a:solidFill>
                  <a:srgbClr val="00B050"/>
                </a:solidFill>
              </a:rPr>
              <a:t>Sijeku se </a:t>
            </a:r>
            <a:r>
              <a:rPr lang="hr-HR" altLang="sr-Latn-RS"/>
              <a:t>u točki </a:t>
            </a:r>
            <a:r>
              <a:rPr lang="hr-HR" altLang="sr-Latn-RS" i="1"/>
              <a:t>A</a:t>
            </a:r>
            <a:r>
              <a:rPr lang="hr-HR" altLang="sr-Latn-RS"/>
              <a:t>.</a:t>
            </a:r>
          </a:p>
        </p:txBody>
      </p:sp>
      <p:sp>
        <p:nvSpPr>
          <p:cNvPr id="4137" name="Text Box 41">
            <a:extLst>
              <a:ext uri="{FF2B5EF4-FFF2-40B4-BE49-F238E27FC236}">
                <a16:creationId xmlns:a16="http://schemas.microsoft.com/office/drawing/2014/main" id="{D3140A70-7702-42DA-B351-41E88F354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1538" y="3282950"/>
            <a:ext cx="32400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U kakvom su međusobnom položaju pravci </a:t>
            </a:r>
            <a:r>
              <a:rPr lang="hr-HR" altLang="sr-Latn-RS" i="1"/>
              <a:t>BC</a:t>
            </a:r>
            <a:r>
              <a:rPr lang="hr-HR" altLang="sr-Latn-RS"/>
              <a:t> i </a:t>
            </a:r>
            <a:r>
              <a:rPr lang="hr-HR" altLang="sr-Latn-RS" i="1"/>
              <a:t>CD</a:t>
            </a:r>
            <a:r>
              <a:rPr lang="hr-HR" altLang="sr-Latn-RS"/>
              <a:t>?</a:t>
            </a:r>
          </a:p>
        </p:txBody>
      </p:sp>
      <p:sp>
        <p:nvSpPr>
          <p:cNvPr id="4138" name="Text Box 42">
            <a:extLst>
              <a:ext uri="{FF2B5EF4-FFF2-40B4-BE49-F238E27FC236}">
                <a16:creationId xmlns:a16="http://schemas.microsoft.com/office/drawing/2014/main" id="{E73A791D-1904-4209-AB43-E64224DE9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4149725"/>
            <a:ext cx="360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>
                <a:solidFill>
                  <a:srgbClr val="00B050"/>
                </a:solidFill>
              </a:rPr>
              <a:t>Sijeku se </a:t>
            </a:r>
            <a:r>
              <a:rPr lang="hr-HR" altLang="sr-Latn-RS"/>
              <a:t>u točki </a:t>
            </a:r>
            <a:r>
              <a:rPr lang="hr-HR" altLang="sr-Latn-RS" i="1"/>
              <a:t>C</a:t>
            </a:r>
            <a:r>
              <a:rPr lang="hr-HR" altLang="sr-Latn-RS"/>
              <a:t> i okomiti su.</a:t>
            </a:r>
          </a:p>
        </p:txBody>
      </p:sp>
      <p:sp>
        <p:nvSpPr>
          <p:cNvPr id="4139" name="Text Box 43">
            <a:extLst>
              <a:ext uri="{FF2B5EF4-FFF2-40B4-BE49-F238E27FC236}">
                <a16:creationId xmlns:a16="http://schemas.microsoft.com/office/drawing/2014/main" id="{8BEBA269-4D22-4E30-9DB5-EA91D02C2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1538" y="4746625"/>
            <a:ext cx="3600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Koji se pravci iz ravnine </a:t>
            </a:r>
            <a:r>
              <a:rPr lang="hr-HR" altLang="sr-Latn-RS" i="1"/>
              <a:t>ABC </a:t>
            </a:r>
            <a:r>
              <a:rPr lang="hr-HR" altLang="sr-Latn-RS"/>
              <a:t>sijeku u točki </a:t>
            </a:r>
            <a:r>
              <a:rPr lang="hr-HR" altLang="sr-Latn-RS" i="1"/>
              <a:t>D?</a:t>
            </a:r>
          </a:p>
        </p:txBody>
      </p:sp>
      <p:sp>
        <p:nvSpPr>
          <p:cNvPr id="4140" name="Text Box 44">
            <a:extLst>
              <a:ext uri="{FF2B5EF4-FFF2-40B4-BE49-F238E27FC236}">
                <a16:creationId xmlns:a16="http://schemas.microsoft.com/office/drawing/2014/main" id="{0D1C61D2-853A-4030-9DE5-539E01069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5505450"/>
            <a:ext cx="3600450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AD</a:t>
            </a:r>
            <a:r>
              <a:rPr lang="hr-HR" altLang="sr-Latn-RS"/>
              <a:t> i </a:t>
            </a:r>
            <a:r>
              <a:rPr lang="hr-HR" altLang="sr-Latn-RS" i="1"/>
              <a:t>CD</a:t>
            </a:r>
            <a:r>
              <a:rPr lang="hr-HR" altLang="sr-Latn-RS"/>
              <a:t> (okomiti su) 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i="1"/>
              <a:t>AD</a:t>
            </a:r>
            <a:r>
              <a:rPr lang="hr-HR" altLang="sr-Latn-RS"/>
              <a:t> i </a:t>
            </a:r>
            <a:r>
              <a:rPr lang="hr-HR" altLang="sr-Latn-RS" i="1"/>
              <a:t>BD</a:t>
            </a:r>
            <a:r>
              <a:rPr lang="hr-HR" altLang="sr-Latn-RS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i="1"/>
              <a:t>CD</a:t>
            </a:r>
            <a:r>
              <a:rPr lang="hr-HR" altLang="sr-Latn-RS"/>
              <a:t> i </a:t>
            </a:r>
            <a:r>
              <a:rPr lang="hr-HR" altLang="sr-Latn-RS" i="1"/>
              <a:t>BD</a:t>
            </a:r>
            <a:r>
              <a:rPr lang="hr-HR" altLang="sr-Latn-RS"/>
              <a:t>, 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7C42FA99-8ACF-4A66-A479-F591332E0B61}"/>
              </a:ext>
            </a:extLst>
          </p:cNvPr>
          <p:cNvCxnSpPr/>
          <p:nvPr/>
        </p:nvCxnSpPr>
        <p:spPr>
          <a:xfrm>
            <a:off x="179388" y="4995863"/>
            <a:ext cx="3621087" cy="0"/>
          </a:xfrm>
          <a:prstGeom prst="line">
            <a:avLst/>
          </a:prstGeom>
          <a:ln w="349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CA13A6B-A320-49A2-908B-5E904A4E5A62}"/>
              </a:ext>
            </a:extLst>
          </p:cNvPr>
          <p:cNvCxnSpPr/>
          <p:nvPr/>
        </p:nvCxnSpPr>
        <p:spPr>
          <a:xfrm flipV="1">
            <a:off x="0" y="4149725"/>
            <a:ext cx="4211638" cy="107315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AA23A669-C8DA-47C9-88EB-6B150402038E}"/>
              </a:ext>
            </a:extLst>
          </p:cNvPr>
          <p:cNvCxnSpPr/>
          <p:nvPr/>
        </p:nvCxnSpPr>
        <p:spPr>
          <a:xfrm flipV="1">
            <a:off x="188913" y="3924300"/>
            <a:ext cx="2295525" cy="158115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3DD4569C-7BD6-46DE-8480-1E72C4A540F7}"/>
              </a:ext>
            </a:extLst>
          </p:cNvPr>
          <p:cNvCxnSpPr/>
          <p:nvPr/>
        </p:nvCxnSpPr>
        <p:spPr>
          <a:xfrm flipH="1" flipV="1">
            <a:off x="1547813" y="3924300"/>
            <a:ext cx="1619250" cy="1463675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9AF46A49-CFBE-4655-ABFA-D8BF9E35B4DB}"/>
              </a:ext>
            </a:extLst>
          </p:cNvPr>
          <p:cNvCxnSpPr/>
          <p:nvPr/>
        </p:nvCxnSpPr>
        <p:spPr>
          <a:xfrm flipV="1">
            <a:off x="2187575" y="3924300"/>
            <a:ext cx="2024063" cy="146367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F01BF842-9F49-45B7-A99C-9CBC184103D5}"/>
              </a:ext>
            </a:extLst>
          </p:cNvPr>
          <p:cNvCxnSpPr/>
          <p:nvPr/>
        </p:nvCxnSpPr>
        <p:spPr>
          <a:xfrm flipH="1" flipV="1">
            <a:off x="1258888" y="4264025"/>
            <a:ext cx="3225800" cy="20638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3" grpId="0"/>
      <p:bldP spid="4134" grpId="0"/>
      <p:bldP spid="4135" grpId="0"/>
      <p:bldP spid="4136" grpId="0"/>
      <p:bldP spid="4137" grpId="0"/>
      <p:bldP spid="4138" grpId="0"/>
      <p:bldP spid="4139" grpId="0"/>
      <p:bldP spid="41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25930411-2A83-4641-8EB2-14CEBBF0EE95}"/>
              </a:ext>
            </a:extLst>
          </p:cNvPr>
          <p:cNvGrpSpPr>
            <a:grpSpLocks/>
          </p:cNvGrpSpPr>
          <p:nvPr/>
        </p:nvGrpSpPr>
        <p:grpSpPr bwMode="auto">
          <a:xfrm>
            <a:off x="396875" y="1146175"/>
            <a:ext cx="1457325" cy="4848225"/>
            <a:chOff x="250" y="722"/>
            <a:chExt cx="918" cy="3054"/>
          </a:xfrm>
        </p:grpSpPr>
        <p:sp>
          <p:nvSpPr>
            <p:cNvPr id="7223" name="Freeform 5">
              <a:extLst>
                <a:ext uri="{FF2B5EF4-FFF2-40B4-BE49-F238E27FC236}">
                  <a16:creationId xmlns:a16="http://schemas.microsoft.com/office/drawing/2014/main" id="{0254DCF7-E9BD-4CD9-98ED-11FF24261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" y="722"/>
              <a:ext cx="918" cy="3054"/>
            </a:xfrm>
            <a:custGeom>
              <a:avLst/>
              <a:gdLst>
                <a:gd name="T0" fmla="*/ 0 w 918"/>
                <a:gd name="T1" fmla="*/ 3054 h 3054"/>
                <a:gd name="T2" fmla="*/ 918 w 918"/>
                <a:gd name="T3" fmla="*/ 2445 h 3054"/>
                <a:gd name="T4" fmla="*/ 918 w 918"/>
                <a:gd name="T5" fmla="*/ 0 h 3054"/>
                <a:gd name="T6" fmla="*/ 0 w 918"/>
                <a:gd name="T7" fmla="*/ 603 h 3054"/>
                <a:gd name="T8" fmla="*/ 0 w 918"/>
                <a:gd name="T9" fmla="*/ 3054 h 30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18"/>
                <a:gd name="T16" fmla="*/ 0 h 3054"/>
                <a:gd name="T17" fmla="*/ 918 w 918"/>
                <a:gd name="T18" fmla="*/ 3054 h 30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18" h="3054">
                  <a:moveTo>
                    <a:pt x="0" y="3054"/>
                  </a:moveTo>
                  <a:lnTo>
                    <a:pt x="918" y="2445"/>
                  </a:lnTo>
                  <a:lnTo>
                    <a:pt x="918" y="0"/>
                  </a:lnTo>
                  <a:lnTo>
                    <a:pt x="0" y="603"/>
                  </a:lnTo>
                  <a:lnTo>
                    <a:pt x="0" y="3054"/>
                  </a:lnTo>
                  <a:close/>
                </a:path>
              </a:pathLst>
            </a:custGeom>
            <a:solidFill>
              <a:srgbClr val="FFA4A4"/>
            </a:solidFill>
            <a:ln w="0">
              <a:solidFill>
                <a:srgbClr val="FFA4A4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7224" name="Line 6">
              <a:extLst>
                <a:ext uri="{FF2B5EF4-FFF2-40B4-BE49-F238E27FC236}">
                  <a16:creationId xmlns:a16="http://schemas.microsoft.com/office/drawing/2014/main" id="{5748CEEC-1800-4964-AD2B-EF04C3EB67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1325"/>
              <a:ext cx="1" cy="245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225" name="Line 7">
              <a:extLst>
                <a:ext uri="{FF2B5EF4-FFF2-40B4-BE49-F238E27FC236}">
                  <a16:creationId xmlns:a16="http://schemas.microsoft.com/office/drawing/2014/main" id="{9D5B6461-9314-4F38-A4EA-A44017BB8E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0" y="722"/>
              <a:ext cx="918" cy="603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226" name="Line 8">
              <a:extLst>
                <a:ext uri="{FF2B5EF4-FFF2-40B4-BE49-F238E27FC236}">
                  <a16:creationId xmlns:a16="http://schemas.microsoft.com/office/drawing/2014/main" id="{CE726203-AB9E-404A-8017-FA73CE41BC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0" y="3167"/>
              <a:ext cx="918" cy="60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3" name="Group 9">
            <a:extLst>
              <a:ext uri="{FF2B5EF4-FFF2-40B4-BE49-F238E27FC236}">
                <a16:creationId xmlns:a16="http://schemas.microsoft.com/office/drawing/2014/main" id="{AE0CBD88-EA70-4084-A019-DBD88BA2D577}"/>
              </a:ext>
            </a:extLst>
          </p:cNvPr>
          <p:cNvGrpSpPr>
            <a:grpSpLocks/>
          </p:cNvGrpSpPr>
          <p:nvPr/>
        </p:nvGrpSpPr>
        <p:grpSpPr bwMode="auto">
          <a:xfrm>
            <a:off x="261938" y="1060450"/>
            <a:ext cx="3886200" cy="5076825"/>
            <a:chOff x="165" y="668"/>
            <a:chExt cx="2448" cy="3198"/>
          </a:xfrm>
        </p:grpSpPr>
        <p:sp>
          <p:nvSpPr>
            <p:cNvPr id="7189" name="AutoShape 10">
              <a:extLst>
                <a:ext uri="{FF2B5EF4-FFF2-40B4-BE49-F238E27FC236}">
                  <a16:creationId xmlns:a16="http://schemas.microsoft.com/office/drawing/2014/main" id="{7827D00A-B40E-4ED9-9AE5-995E07219AD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65" y="668"/>
              <a:ext cx="2448" cy="3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90" name="Line 11">
              <a:extLst>
                <a:ext uri="{FF2B5EF4-FFF2-40B4-BE49-F238E27FC236}">
                  <a16:creationId xmlns:a16="http://schemas.microsoft.com/office/drawing/2014/main" id="{7C204341-7146-4AB7-B085-FADD6860E8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" y="3370"/>
              <a:ext cx="1128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91" name="Line 12">
              <a:extLst>
                <a:ext uri="{FF2B5EF4-FFF2-40B4-BE49-F238E27FC236}">
                  <a16:creationId xmlns:a16="http://schemas.microsoft.com/office/drawing/2014/main" id="{77213173-A586-4167-9AE6-57A78BF096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" y="1565"/>
              <a:ext cx="1" cy="180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92" name="Line 13">
              <a:extLst>
                <a:ext uri="{FF2B5EF4-FFF2-40B4-BE49-F238E27FC236}">
                  <a16:creationId xmlns:a16="http://schemas.microsoft.com/office/drawing/2014/main" id="{E957AE80-CFD6-43D1-B49E-E93DB9024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" y="1565"/>
              <a:ext cx="1128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93" name="Line 14">
              <a:extLst>
                <a:ext uri="{FF2B5EF4-FFF2-40B4-BE49-F238E27FC236}">
                  <a16:creationId xmlns:a16="http://schemas.microsoft.com/office/drawing/2014/main" id="{9A4B47FE-D528-4FC0-8BF6-9F90B79693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6" y="1565"/>
              <a:ext cx="1" cy="180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94" name="Line 15">
              <a:extLst>
                <a:ext uri="{FF2B5EF4-FFF2-40B4-BE49-F238E27FC236}">
                  <a16:creationId xmlns:a16="http://schemas.microsoft.com/office/drawing/2014/main" id="{D2241C8D-FDA8-4800-B8E2-9A71D4EA00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16" y="2921"/>
              <a:ext cx="678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95" name="Line 16">
              <a:extLst>
                <a:ext uri="{FF2B5EF4-FFF2-40B4-BE49-F238E27FC236}">
                  <a16:creationId xmlns:a16="http://schemas.microsoft.com/office/drawing/2014/main" id="{A523EEF8-8344-48BE-8756-707FB2DC2E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16" y="1110"/>
              <a:ext cx="678" cy="45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96" name="Line 17">
              <a:extLst>
                <a:ext uri="{FF2B5EF4-FFF2-40B4-BE49-F238E27FC236}">
                  <a16:creationId xmlns:a16="http://schemas.microsoft.com/office/drawing/2014/main" id="{FD773D0F-312F-4098-90A9-BB336BC4C4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94" y="1110"/>
              <a:ext cx="1" cy="181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97" name="Line 18">
              <a:extLst>
                <a:ext uri="{FF2B5EF4-FFF2-40B4-BE49-F238E27FC236}">
                  <a16:creationId xmlns:a16="http://schemas.microsoft.com/office/drawing/2014/main" id="{393C2054-049D-4C10-A2AA-3AD5D6B0E5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6" y="1110"/>
              <a:ext cx="1128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98" name="Line 19">
              <a:extLst>
                <a:ext uri="{FF2B5EF4-FFF2-40B4-BE49-F238E27FC236}">
                  <a16:creationId xmlns:a16="http://schemas.microsoft.com/office/drawing/2014/main" id="{C837E356-0238-4197-9B69-BB76FA3D76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8" y="1110"/>
              <a:ext cx="678" cy="45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99" name="Line 20">
              <a:extLst>
                <a:ext uri="{FF2B5EF4-FFF2-40B4-BE49-F238E27FC236}">
                  <a16:creationId xmlns:a16="http://schemas.microsoft.com/office/drawing/2014/main" id="{F585E9A8-C112-4715-BCAD-C60DE7DC66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8" y="2921"/>
              <a:ext cx="678" cy="449"/>
            </a:xfrm>
            <a:prstGeom prst="line">
              <a:avLst/>
            </a:prstGeom>
            <a:noFill/>
            <a:ln w="0">
              <a:solidFill>
                <a:srgbClr val="000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200" name="Line 21">
              <a:extLst>
                <a:ext uri="{FF2B5EF4-FFF2-40B4-BE49-F238E27FC236}">
                  <a16:creationId xmlns:a16="http://schemas.microsoft.com/office/drawing/2014/main" id="{A6E607D5-F1E6-4342-A2D8-75F0DECC16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6" y="2921"/>
              <a:ext cx="1128" cy="1"/>
            </a:xfrm>
            <a:prstGeom prst="line">
              <a:avLst/>
            </a:prstGeom>
            <a:noFill/>
            <a:ln w="0">
              <a:solidFill>
                <a:srgbClr val="000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201" name="Line 22">
              <a:extLst>
                <a:ext uri="{FF2B5EF4-FFF2-40B4-BE49-F238E27FC236}">
                  <a16:creationId xmlns:a16="http://schemas.microsoft.com/office/drawing/2014/main" id="{09BDB30C-470F-4FF4-9FDF-9716898A76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6" y="1110"/>
              <a:ext cx="1" cy="1811"/>
            </a:xfrm>
            <a:prstGeom prst="line">
              <a:avLst/>
            </a:prstGeom>
            <a:noFill/>
            <a:ln w="0">
              <a:solidFill>
                <a:srgbClr val="000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202" name="Line 23">
              <a:extLst>
                <a:ext uri="{FF2B5EF4-FFF2-40B4-BE49-F238E27FC236}">
                  <a16:creationId xmlns:a16="http://schemas.microsoft.com/office/drawing/2014/main" id="{6150CD69-6FDA-4839-8A50-611AEDAF53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8" y="2921"/>
              <a:ext cx="678" cy="449"/>
            </a:xfrm>
            <a:prstGeom prst="line">
              <a:avLst/>
            </a:prstGeom>
            <a:noFill/>
            <a:ln w="0">
              <a:solidFill>
                <a:srgbClr val="000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203" name="Line 24">
              <a:extLst>
                <a:ext uri="{FF2B5EF4-FFF2-40B4-BE49-F238E27FC236}">
                  <a16:creationId xmlns:a16="http://schemas.microsoft.com/office/drawing/2014/main" id="{7C9BD28E-0159-48CA-946D-72FF159B17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" y="1565"/>
              <a:ext cx="1" cy="180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204" name="Line 25">
              <a:extLst>
                <a:ext uri="{FF2B5EF4-FFF2-40B4-BE49-F238E27FC236}">
                  <a16:creationId xmlns:a16="http://schemas.microsoft.com/office/drawing/2014/main" id="{99C52BBA-1312-4449-81AF-60B5D79AC2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6" y="1110"/>
              <a:ext cx="1" cy="1811"/>
            </a:xfrm>
            <a:prstGeom prst="line">
              <a:avLst/>
            </a:prstGeom>
            <a:noFill/>
            <a:ln w="0">
              <a:solidFill>
                <a:srgbClr val="000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205" name="Line 26">
              <a:extLst>
                <a:ext uri="{FF2B5EF4-FFF2-40B4-BE49-F238E27FC236}">
                  <a16:creationId xmlns:a16="http://schemas.microsoft.com/office/drawing/2014/main" id="{3E434763-2465-401E-8B80-2D57F2960E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8" y="1110"/>
              <a:ext cx="678" cy="45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206" name="Line 27">
              <a:extLst>
                <a:ext uri="{FF2B5EF4-FFF2-40B4-BE49-F238E27FC236}">
                  <a16:creationId xmlns:a16="http://schemas.microsoft.com/office/drawing/2014/main" id="{46FC1487-4904-4E38-AF5F-E679B18554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8" y="722"/>
              <a:ext cx="1" cy="244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207" name="Oval 28">
              <a:extLst>
                <a:ext uri="{FF2B5EF4-FFF2-40B4-BE49-F238E27FC236}">
                  <a16:creationId xmlns:a16="http://schemas.microsoft.com/office/drawing/2014/main" id="{EBCFBA8A-DD6B-420F-8F2E-CAE9C64842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4" y="2910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7208" name="Rectangle 29">
              <a:extLst>
                <a:ext uri="{FF2B5EF4-FFF2-40B4-BE49-F238E27FC236}">
                  <a16:creationId xmlns:a16="http://schemas.microsoft.com/office/drawing/2014/main" id="{8CCC6428-0334-44AA-9E49-AF248D863E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0" y="2754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D</a:t>
              </a:r>
              <a:endParaRPr lang="hr-HR" altLang="sr-Latn-RS" i="1"/>
            </a:p>
          </p:txBody>
        </p:sp>
        <p:sp>
          <p:nvSpPr>
            <p:cNvPr id="7209" name="Oval 30">
              <a:extLst>
                <a:ext uri="{FF2B5EF4-FFF2-40B4-BE49-F238E27FC236}">
                  <a16:creationId xmlns:a16="http://schemas.microsoft.com/office/drawing/2014/main" id="{87E80A8B-2B00-49D8-91B0-2A28CFC83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4" y="109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7210" name="Rectangle 31">
              <a:extLst>
                <a:ext uri="{FF2B5EF4-FFF2-40B4-BE49-F238E27FC236}">
                  <a16:creationId xmlns:a16="http://schemas.microsoft.com/office/drawing/2014/main" id="{2FD7C53F-3E83-4770-88A9-762EDA9192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0" y="949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H</a:t>
              </a:r>
              <a:endParaRPr lang="hr-HR" altLang="sr-Latn-RS" i="1"/>
            </a:p>
          </p:txBody>
        </p:sp>
        <p:sp>
          <p:nvSpPr>
            <p:cNvPr id="7211" name="Oval 32">
              <a:extLst>
                <a:ext uri="{FF2B5EF4-FFF2-40B4-BE49-F238E27FC236}">
                  <a16:creationId xmlns:a16="http://schemas.microsoft.com/office/drawing/2014/main" id="{393B7A2F-E1F0-45E3-854E-94DCE47DDF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2" y="109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7212" name="Rectangle 33">
              <a:extLst>
                <a:ext uri="{FF2B5EF4-FFF2-40B4-BE49-F238E27FC236}">
                  <a16:creationId xmlns:a16="http://schemas.microsoft.com/office/drawing/2014/main" id="{753E5709-221F-4B20-820B-700E22D743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4" y="967"/>
              <a:ext cx="11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G</a:t>
              </a:r>
              <a:endParaRPr lang="hr-HR" altLang="sr-Latn-RS" i="1"/>
            </a:p>
          </p:txBody>
        </p:sp>
        <p:sp>
          <p:nvSpPr>
            <p:cNvPr id="7213" name="Oval 34">
              <a:extLst>
                <a:ext uri="{FF2B5EF4-FFF2-40B4-BE49-F238E27FC236}">
                  <a16:creationId xmlns:a16="http://schemas.microsoft.com/office/drawing/2014/main" id="{35136AFC-D183-4ABB-8FB6-0D115B0167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" y="1553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7214" name="Rectangle 35">
              <a:extLst>
                <a:ext uri="{FF2B5EF4-FFF2-40B4-BE49-F238E27FC236}">
                  <a16:creationId xmlns:a16="http://schemas.microsoft.com/office/drawing/2014/main" id="{E5A6306E-9C46-40E5-82E2-5DEE42A5CB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" y="1577"/>
              <a:ext cx="8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F</a:t>
              </a:r>
              <a:endParaRPr lang="hr-HR" altLang="sr-Latn-RS" i="1"/>
            </a:p>
          </p:txBody>
        </p:sp>
        <p:sp>
          <p:nvSpPr>
            <p:cNvPr id="7215" name="Oval 36">
              <a:extLst>
                <a:ext uri="{FF2B5EF4-FFF2-40B4-BE49-F238E27FC236}">
                  <a16:creationId xmlns:a16="http://schemas.microsoft.com/office/drawing/2014/main" id="{315FFA1D-6353-494A-AC75-A86010051C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" y="335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7216" name="Rectangle 37">
              <a:extLst>
                <a:ext uri="{FF2B5EF4-FFF2-40B4-BE49-F238E27FC236}">
                  <a16:creationId xmlns:a16="http://schemas.microsoft.com/office/drawing/2014/main" id="{55C97775-2A16-49C8-8087-D2681FF24A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" y="3400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A</a:t>
              </a:r>
              <a:endParaRPr lang="hr-HR" altLang="sr-Latn-RS" i="1"/>
            </a:p>
          </p:txBody>
        </p:sp>
        <p:sp>
          <p:nvSpPr>
            <p:cNvPr id="7217" name="Oval 38">
              <a:extLst>
                <a:ext uri="{FF2B5EF4-FFF2-40B4-BE49-F238E27FC236}">
                  <a16:creationId xmlns:a16="http://schemas.microsoft.com/office/drawing/2014/main" id="{1123C447-FB5D-4B6C-8595-CF7A57B570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4" y="335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7218" name="Rectangle 39">
              <a:extLst>
                <a:ext uri="{FF2B5EF4-FFF2-40B4-BE49-F238E27FC236}">
                  <a16:creationId xmlns:a16="http://schemas.microsoft.com/office/drawing/2014/main" id="{2A051F8B-69A2-42E0-9B31-84958A10C1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8" y="3208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B</a:t>
              </a:r>
              <a:endParaRPr lang="hr-HR" altLang="sr-Latn-RS" i="1"/>
            </a:p>
          </p:txBody>
        </p:sp>
        <p:sp>
          <p:nvSpPr>
            <p:cNvPr id="7219" name="Oval 40">
              <a:extLst>
                <a:ext uri="{FF2B5EF4-FFF2-40B4-BE49-F238E27FC236}">
                  <a16:creationId xmlns:a16="http://schemas.microsoft.com/office/drawing/2014/main" id="{9303A57C-DE9A-4519-9739-F42406B3A6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2" y="2910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7220" name="Rectangle 41">
              <a:extLst>
                <a:ext uri="{FF2B5EF4-FFF2-40B4-BE49-F238E27FC236}">
                  <a16:creationId xmlns:a16="http://schemas.microsoft.com/office/drawing/2014/main" id="{BD2D0035-25A7-4B3F-B5D2-8BBBCC8283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2" y="2772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C</a:t>
              </a:r>
              <a:endParaRPr lang="hr-HR" altLang="sr-Latn-RS" i="1"/>
            </a:p>
          </p:txBody>
        </p:sp>
        <p:sp>
          <p:nvSpPr>
            <p:cNvPr id="7221" name="Oval 42">
              <a:extLst>
                <a:ext uri="{FF2B5EF4-FFF2-40B4-BE49-F238E27FC236}">
                  <a16:creationId xmlns:a16="http://schemas.microsoft.com/office/drawing/2014/main" id="{5BEBA890-2482-4631-9466-DC7E83558A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" y="1553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7222" name="Rectangle 43">
              <a:extLst>
                <a:ext uri="{FF2B5EF4-FFF2-40B4-BE49-F238E27FC236}">
                  <a16:creationId xmlns:a16="http://schemas.microsoft.com/office/drawing/2014/main" id="{8155854A-034C-412D-80F9-91723EC0A8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594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E</a:t>
              </a:r>
              <a:endParaRPr lang="hr-HR" altLang="sr-Latn-RS" i="1"/>
            </a:p>
          </p:txBody>
        </p:sp>
      </p:grpSp>
      <p:sp>
        <p:nvSpPr>
          <p:cNvPr id="5164" name="Text Box 44">
            <a:extLst>
              <a:ext uri="{FF2B5EF4-FFF2-40B4-BE49-F238E27FC236}">
                <a16:creationId xmlns:a16="http://schemas.microsoft.com/office/drawing/2014/main" id="{75F20D13-3B59-448D-B485-C27D4EB6D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04825"/>
            <a:ext cx="43211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Ispiši sve pravce u ravnini </a:t>
            </a:r>
            <a:r>
              <a:rPr lang="hr-HR" altLang="sr-Latn-RS" i="1"/>
              <a:t>ADE </a:t>
            </a:r>
            <a:r>
              <a:rPr lang="hr-HR" altLang="sr-Latn-RS"/>
              <a:t>određene vrhovima kvadra.</a:t>
            </a:r>
          </a:p>
        </p:txBody>
      </p:sp>
      <p:sp>
        <p:nvSpPr>
          <p:cNvPr id="5165" name="Text Box 45">
            <a:extLst>
              <a:ext uri="{FF2B5EF4-FFF2-40B4-BE49-F238E27FC236}">
                <a16:creationId xmlns:a16="http://schemas.microsoft.com/office/drawing/2014/main" id="{6059FC1F-C6BB-46EF-AB38-99FEE7170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790700"/>
            <a:ext cx="39608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Ispiši sve parove </a:t>
            </a:r>
            <a:r>
              <a:rPr lang="hr-HR" altLang="sr-Latn-RS" b="1">
                <a:solidFill>
                  <a:srgbClr val="00B050"/>
                </a:solidFill>
              </a:rPr>
              <a:t>paralelnih pravaca </a:t>
            </a:r>
            <a:r>
              <a:rPr lang="hr-HR" altLang="sr-Latn-RS"/>
              <a:t>iz te ravnine.</a:t>
            </a:r>
          </a:p>
        </p:txBody>
      </p:sp>
      <p:sp>
        <p:nvSpPr>
          <p:cNvPr id="5166" name="Text Box 46">
            <a:extLst>
              <a:ext uri="{FF2B5EF4-FFF2-40B4-BE49-F238E27FC236}">
                <a16:creationId xmlns:a16="http://schemas.microsoft.com/office/drawing/2014/main" id="{FC25CDDB-7050-4DE3-B97B-114C318128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68638"/>
            <a:ext cx="4321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Koji se </a:t>
            </a:r>
            <a:r>
              <a:rPr lang="hr-HR" altLang="sr-Latn-RS" b="1">
                <a:solidFill>
                  <a:srgbClr val="00B050"/>
                </a:solidFill>
              </a:rPr>
              <a:t>pravci sijeku </a:t>
            </a:r>
            <a:r>
              <a:rPr lang="hr-HR" altLang="sr-Latn-RS"/>
              <a:t>u točki </a:t>
            </a:r>
            <a:r>
              <a:rPr lang="hr-HR" altLang="sr-Latn-RS" i="1"/>
              <a:t>E</a:t>
            </a:r>
            <a:r>
              <a:rPr lang="hr-HR" altLang="sr-Latn-RS"/>
              <a:t>?</a:t>
            </a:r>
          </a:p>
        </p:txBody>
      </p:sp>
      <p:sp>
        <p:nvSpPr>
          <p:cNvPr id="5167" name="Text Box 47">
            <a:extLst>
              <a:ext uri="{FF2B5EF4-FFF2-40B4-BE49-F238E27FC236}">
                <a16:creationId xmlns:a16="http://schemas.microsoft.com/office/drawing/2014/main" id="{202C2CB1-5344-4747-A203-BB5F8045FA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149725"/>
            <a:ext cx="4321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Koji su </a:t>
            </a:r>
            <a:r>
              <a:rPr lang="hr-HR" altLang="sr-Latn-RS" b="1">
                <a:solidFill>
                  <a:srgbClr val="00B050"/>
                </a:solidFill>
              </a:rPr>
              <a:t>pravci okomiti </a:t>
            </a:r>
            <a:r>
              <a:rPr lang="hr-HR" altLang="sr-Latn-RS"/>
              <a:t>na pravac </a:t>
            </a:r>
            <a:r>
              <a:rPr lang="hr-HR" altLang="sr-Latn-RS" i="1"/>
              <a:t>AE</a:t>
            </a:r>
            <a:r>
              <a:rPr lang="hr-HR" altLang="sr-Latn-RS"/>
              <a:t>? </a:t>
            </a:r>
          </a:p>
        </p:txBody>
      </p:sp>
      <p:sp>
        <p:nvSpPr>
          <p:cNvPr id="5168" name="Text Box 48">
            <a:extLst>
              <a:ext uri="{FF2B5EF4-FFF2-40B4-BE49-F238E27FC236}">
                <a16:creationId xmlns:a16="http://schemas.microsoft.com/office/drawing/2014/main" id="{F2455F2C-991F-4524-9772-370DF39B7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330825"/>
            <a:ext cx="39608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U kakvom su međusobnom položaju pravci </a:t>
            </a:r>
            <a:r>
              <a:rPr lang="hr-HR" altLang="sr-Latn-RS" i="1"/>
              <a:t>AD</a:t>
            </a:r>
            <a:r>
              <a:rPr lang="hr-HR" altLang="sr-Latn-RS"/>
              <a:t> i </a:t>
            </a:r>
            <a:r>
              <a:rPr lang="hr-HR" altLang="sr-Latn-RS" i="1"/>
              <a:t>AH</a:t>
            </a:r>
            <a:r>
              <a:rPr lang="hr-HR" altLang="sr-Latn-RS"/>
              <a:t>?  </a:t>
            </a:r>
          </a:p>
        </p:txBody>
      </p:sp>
      <p:sp>
        <p:nvSpPr>
          <p:cNvPr id="5169" name="Text Box 49">
            <a:extLst>
              <a:ext uri="{FF2B5EF4-FFF2-40B4-BE49-F238E27FC236}">
                <a16:creationId xmlns:a16="http://schemas.microsoft.com/office/drawing/2014/main" id="{150C061A-B710-477B-A5B5-D182EAE5B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1268413"/>
            <a:ext cx="3600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 i="1">
                <a:solidFill>
                  <a:srgbClr val="FF0000"/>
                </a:solidFill>
              </a:rPr>
              <a:t>AD, AH, AE, DH, DE, HE</a:t>
            </a:r>
          </a:p>
        </p:txBody>
      </p:sp>
      <p:sp>
        <p:nvSpPr>
          <p:cNvPr id="5170" name="Text Box 50">
            <a:extLst>
              <a:ext uri="{FF2B5EF4-FFF2-40B4-BE49-F238E27FC236}">
                <a16:creationId xmlns:a16="http://schemas.microsoft.com/office/drawing/2014/main" id="{1434C72F-C67D-4BBD-B731-68D543390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2593975"/>
            <a:ext cx="32400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 i="1">
                <a:solidFill>
                  <a:srgbClr val="FF0000"/>
                </a:solidFill>
              </a:rPr>
              <a:t>AD i EH,  AE i DH</a:t>
            </a:r>
          </a:p>
        </p:txBody>
      </p:sp>
      <p:sp>
        <p:nvSpPr>
          <p:cNvPr id="5171" name="Text Box 51">
            <a:extLst>
              <a:ext uri="{FF2B5EF4-FFF2-40B4-BE49-F238E27FC236}">
                <a16:creationId xmlns:a16="http://schemas.microsoft.com/office/drawing/2014/main" id="{C5D3B906-B5D7-4514-86F7-9E150D1D1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3611563"/>
            <a:ext cx="3600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 i="1">
                <a:solidFill>
                  <a:srgbClr val="FF0000"/>
                </a:solidFill>
              </a:rPr>
              <a:t>AE i EH, AE i DE, DE i EH  </a:t>
            </a:r>
          </a:p>
        </p:txBody>
      </p:sp>
      <p:sp>
        <p:nvSpPr>
          <p:cNvPr id="7180" name="Text Box 52">
            <a:extLst>
              <a:ext uri="{FF2B5EF4-FFF2-40B4-BE49-F238E27FC236}">
                <a16:creationId xmlns:a16="http://schemas.microsoft.com/office/drawing/2014/main" id="{37C2DE71-962A-4181-A861-BA9F76B9A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4675188"/>
            <a:ext cx="32400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sr-Latn-CS" altLang="sr-Latn-RS"/>
          </a:p>
        </p:txBody>
      </p:sp>
      <p:sp>
        <p:nvSpPr>
          <p:cNvPr id="5173" name="Text Box 53">
            <a:extLst>
              <a:ext uri="{FF2B5EF4-FFF2-40B4-BE49-F238E27FC236}">
                <a16:creationId xmlns:a16="http://schemas.microsoft.com/office/drawing/2014/main" id="{08469453-BC9D-4F11-9486-2D542B7D2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4675188"/>
            <a:ext cx="3600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 i="1">
                <a:solidFill>
                  <a:srgbClr val="FF0000"/>
                </a:solidFill>
              </a:rPr>
              <a:t>AD i EH</a:t>
            </a:r>
          </a:p>
        </p:txBody>
      </p:sp>
      <p:sp>
        <p:nvSpPr>
          <p:cNvPr id="5174" name="Text Box 54">
            <a:extLst>
              <a:ext uri="{FF2B5EF4-FFF2-40B4-BE49-F238E27FC236}">
                <a16:creationId xmlns:a16="http://schemas.microsoft.com/office/drawing/2014/main" id="{880CBA5B-D0D9-4AD2-9A74-901C91097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6137275"/>
            <a:ext cx="360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>
                <a:solidFill>
                  <a:srgbClr val="FF0000"/>
                </a:solidFill>
              </a:rPr>
              <a:t>Sijeku se u točki </a:t>
            </a:r>
            <a:r>
              <a:rPr lang="hr-HR" altLang="sr-Latn-RS" b="1" i="1">
                <a:solidFill>
                  <a:srgbClr val="FF0000"/>
                </a:solidFill>
              </a:rPr>
              <a:t>A</a:t>
            </a:r>
            <a:r>
              <a:rPr lang="hr-HR" altLang="sr-Latn-RS" b="1">
                <a:solidFill>
                  <a:srgbClr val="FF0000"/>
                </a:solidFill>
              </a:rPr>
              <a:t>.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464E8AC-3953-4606-9E7E-C0146A71AB62}"/>
              </a:ext>
            </a:extLst>
          </p:cNvPr>
          <p:cNvCxnSpPr/>
          <p:nvPr/>
        </p:nvCxnSpPr>
        <p:spPr>
          <a:xfrm flipV="1">
            <a:off x="220663" y="4516438"/>
            <a:ext cx="1674812" cy="1089025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399507AA-E221-446E-81BB-B059ACA942D5}"/>
              </a:ext>
            </a:extLst>
          </p:cNvPr>
          <p:cNvCxnSpPr>
            <a:stCxn id="7226" idx="1"/>
          </p:cNvCxnSpPr>
          <p:nvPr/>
        </p:nvCxnSpPr>
        <p:spPr>
          <a:xfrm flipV="1">
            <a:off x="396875" y="1268413"/>
            <a:ext cx="1458913" cy="4725987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B5504CCC-D747-4DDB-A398-B05F52A96A19}"/>
              </a:ext>
            </a:extLst>
          </p:cNvPr>
          <p:cNvCxnSpPr/>
          <p:nvPr/>
        </p:nvCxnSpPr>
        <p:spPr>
          <a:xfrm flipV="1">
            <a:off x="596900" y="2103438"/>
            <a:ext cx="9525" cy="3868737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F36E061A-347A-4CBF-9A1C-8753B5761976}"/>
              </a:ext>
            </a:extLst>
          </p:cNvPr>
          <p:cNvCxnSpPr/>
          <p:nvPr/>
        </p:nvCxnSpPr>
        <p:spPr>
          <a:xfrm flipV="1">
            <a:off x="1692275" y="1268413"/>
            <a:ext cx="28575" cy="3759200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9665776-CE01-4646-A25D-B32584388207}"/>
              </a:ext>
            </a:extLst>
          </p:cNvPr>
          <p:cNvCxnSpPr>
            <a:stCxn id="7223" idx="1"/>
          </p:cNvCxnSpPr>
          <p:nvPr/>
        </p:nvCxnSpPr>
        <p:spPr>
          <a:xfrm flipH="1" flipV="1">
            <a:off x="454025" y="2103438"/>
            <a:ext cx="1400175" cy="2924175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25E6B800-78F7-4615-85D1-A13A46849CAB}"/>
              </a:ext>
            </a:extLst>
          </p:cNvPr>
          <p:cNvCxnSpPr>
            <a:stCxn id="7210" idx="3"/>
          </p:cNvCxnSpPr>
          <p:nvPr/>
        </p:nvCxnSpPr>
        <p:spPr>
          <a:xfrm flipH="1">
            <a:off x="180975" y="1644650"/>
            <a:ext cx="1714500" cy="1133475"/>
          </a:xfrm>
          <a:prstGeom prst="line">
            <a:avLst/>
          </a:prstGeom>
          <a:ln w="3175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4" grpId="0"/>
      <p:bldP spid="5165" grpId="0"/>
      <p:bldP spid="5166" grpId="0"/>
      <p:bldP spid="5167" grpId="0"/>
      <p:bldP spid="5168" grpId="0"/>
      <p:bldP spid="5169" grpId="0"/>
      <p:bldP spid="5170" grpId="0"/>
      <p:bldP spid="5171" grpId="0"/>
      <p:bldP spid="5173" grpId="0"/>
      <p:bldP spid="517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Zaobljeni pravokutnik 54">
            <a:extLst>
              <a:ext uri="{FF2B5EF4-FFF2-40B4-BE49-F238E27FC236}">
                <a16:creationId xmlns:a16="http://schemas.microsoft.com/office/drawing/2014/main" id="{DE21E2F4-88C9-4AE2-AEDE-753B4712DD1F}"/>
              </a:ext>
            </a:extLst>
          </p:cNvPr>
          <p:cNvSpPr/>
          <p:nvPr/>
        </p:nvSpPr>
        <p:spPr>
          <a:xfrm>
            <a:off x="4108450" y="3833813"/>
            <a:ext cx="4424363" cy="835025"/>
          </a:xfrm>
          <a:prstGeom prst="roundRect">
            <a:avLst/>
          </a:prstGeom>
          <a:solidFill>
            <a:srgbClr val="FFC000">
              <a:alpha val="3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r-Latn-CS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8195" name="Group 4">
            <a:extLst>
              <a:ext uri="{FF2B5EF4-FFF2-40B4-BE49-F238E27FC236}">
                <a16:creationId xmlns:a16="http://schemas.microsoft.com/office/drawing/2014/main" id="{1E37BB63-56B0-411D-B9CD-5CC96CDF6465}"/>
              </a:ext>
            </a:extLst>
          </p:cNvPr>
          <p:cNvGrpSpPr>
            <a:grpSpLocks/>
          </p:cNvGrpSpPr>
          <p:nvPr/>
        </p:nvGrpSpPr>
        <p:grpSpPr bwMode="auto">
          <a:xfrm>
            <a:off x="257175" y="811213"/>
            <a:ext cx="3524250" cy="4391025"/>
            <a:chOff x="180" y="679"/>
            <a:chExt cx="2220" cy="2766"/>
          </a:xfrm>
        </p:grpSpPr>
        <p:sp>
          <p:nvSpPr>
            <p:cNvPr id="8219" name="AutoShape 5">
              <a:extLst>
                <a:ext uri="{FF2B5EF4-FFF2-40B4-BE49-F238E27FC236}">
                  <a16:creationId xmlns:a16="http://schemas.microsoft.com/office/drawing/2014/main" id="{3DE91F71-D867-4FF9-8652-111D05D9E37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0" y="679"/>
              <a:ext cx="2220" cy="27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20" name="Line 6">
              <a:extLst>
                <a:ext uri="{FF2B5EF4-FFF2-40B4-BE49-F238E27FC236}">
                  <a16:creationId xmlns:a16="http://schemas.microsoft.com/office/drawing/2014/main" id="{16A4D222-ED42-41C7-9FB7-3A2E7EB8B0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3243"/>
              <a:ext cx="1140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21" name="Line 7">
              <a:extLst>
                <a:ext uri="{FF2B5EF4-FFF2-40B4-BE49-F238E27FC236}">
                  <a16:creationId xmlns:a16="http://schemas.microsoft.com/office/drawing/2014/main" id="{25B5660E-E0B9-4BA9-A456-B39AC0072E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1417"/>
              <a:ext cx="1" cy="182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22" name="Line 8">
              <a:extLst>
                <a:ext uri="{FF2B5EF4-FFF2-40B4-BE49-F238E27FC236}">
                  <a16:creationId xmlns:a16="http://schemas.microsoft.com/office/drawing/2014/main" id="{92029C8D-8EE2-4D69-8F72-137DF44003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1417"/>
              <a:ext cx="1140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23" name="Line 9">
              <a:extLst>
                <a:ext uri="{FF2B5EF4-FFF2-40B4-BE49-F238E27FC236}">
                  <a16:creationId xmlns:a16="http://schemas.microsoft.com/office/drawing/2014/main" id="{E644D21B-12F4-4AD7-BEAB-B6C927CD2B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0" y="1417"/>
              <a:ext cx="1" cy="182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24" name="Line 10">
              <a:extLst>
                <a:ext uri="{FF2B5EF4-FFF2-40B4-BE49-F238E27FC236}">
                  <a16:creationId xmlns:a16="http://schemas.microsoft.com/office/drawing/2014/main" id="{DBF624B9-10F1-4E77-ABA3-F3F3306E4E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00" y="2782"/>
              <a:ext cx="690" cy="46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25" name="Line 11">
              <a:extLst>
                <a:ext uri="{FF2B5EF4-FFF2-40B4-BE49-F238E27FC236}">
                  <a16:creationId xmlns:a16="http://schemas.microsoft.com/office/drawing/2014/main" id="{F62F2F58-0DF7-46EC-B01F-65AB96E258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00" y="950"/>
              <a:ext cx="690" cy="46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26" name="Line 12">
              <a:extLst>
                <a:ext uri="{FF2B5EF4-FFF2-40B4-BE49-F238E27FC236}">
                  <a16:creationId xmlns:a16="http://schemas.microsoft.com/office/drawing/2014/main" id="{0023E07D-29AE-4D7E-BAC1-8F76E03A01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90" y="950"/>
              <a:ext cx="1" cy="1832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27" name="Line 13">
              <a:extLst>
                <a:ext uri="{FF2B5EF4-FFF2-40B4-BE49-F238E27FC236}">
                  <a16:creationId xmlns:a16="http://schemas.microsoft.com/office/drawing/2014/main" id="{8F579A72-C92E-41D1-B5BF-D995257651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4" y="950"/>
              <a:ext cx="114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28" name="Line 14">
              <a:extLst>
                <a:ext uri="{FF2B5EF4-FFF2-40B4-BE49-F238E27FC236}">
                  <a16:creationId xmlns:a16="http://schemas.microsoft.com/office/drawing/2014/main" id="{142DEAC3-563F-44C6-A414-1943BEF5B4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0" y="950"/>
              <a:ext cx="684" cy="46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29" name="Line 15">
              <a:extLst>
                <a:ext uri="{FF2B5EF4-FFF2-40B4-BE49-F238E27FC236}">
                  <a16:creationId xmlns:a16="http://schemas.microsoft.com/office/drawing/2014/main" id="{9FC82CE4-28C8-48FD-AA78-EEF931C36B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0" y="2782"/>
              <a:ext cx="684" cy="46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30" name="Line 16">
              <a:extLst>
                <a:ext uri="{FF2B5EF4-FFF2-40B4-BE49-F238E27FC236}">
                  <a16:creationId xmlns:a16="http://schemas.microsoft.com/office/drawing/2014/main" id="{E4515AD2-4643-4EB4-8B4C-90335466FA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4" y="2782"/>
              <a:ext cx="1146" cy="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31" name="Line 17">
              <a:extLst>
                <a:ext uri="{FF2B5EF4-FFF2-40B4-BE49-F238E27FC236}">
                  <a16:creationId xmlns:a16="http://schemas.microsoft.com/office/drawing/2014/main" id="{E752E1B9-487E-44D5-B0A2-406BAA1751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4" y="950"/>
              <a:ext cx="1" cy="1832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32" name="Oval 18">
              <a:extLst>
                <a:ext uri="{FF2B5EF4-FFF2-40B4-BE49-F238E27FC236}">
                  <a16:creationId xmlns:a16="http://schemas.microsoft.com/office/drawing/2014/main" id="{42A483C5-72C6-4886-A740-20B66F07DB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2" y="938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33" name="Rectangle 19">
              <a:extLst>
                <a:ext uri="{FF2B5EF4-FFF2-40B4-BE49-F238E27FC236}">
                  <a16:creationId xmlns:a16="http://schemas.microsoft.com/office/drawing/2014/main" id="{374A24BF-03FA-44F3-9AFD-49C223DCE3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8" y="788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H</a:t>
              </a:r>
              <a:endParaRPr lang="hr-HR" altLang="sr-Latn-RS" i="1"/>
            </a:p>
          </p:txBody>
        </p:sp>
        <p:sp>
          <p:nvSpPr>
            <p:cNvPr id="8234" name="Oval 20">
              <a:extLst>
                <a:ext uri="{FF2B5EF4-FFF2-40B4-BE49-F238E27FC236}">
                  <a16:creationId xmlns:a16="http://schemas.microsoft.com/office/drawing/2014/main" id="{3860B58B-C33E-4BA1-84E1-23FFD0470B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8" y="938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35" name="Rectangle 21">
              <a:extLst>
                <a:ext uri="{FF2B5EF4-FFF2-40B4-BE49-F238E27FC236}">
                  <a16:creationId xmlns:a16="http://schemas.microsoft.com/office/drawing/2014/main" id="{413DDC96-4768-4204-8124-54BABBCB95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0" y="806"/>
              <a:ext cx="11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G</a:t>
              </a:r>
              <a:endParaRPr lang="hr-HR" altLang="sr-Latn-RS" i="1"/>
            </a:p>
          </p:txBody>
        </p:sp>
        <p:sp>
          <p:nvSpPr>
            <p:cNvPr id="8236" name="Oval 22">
              <a:extLst>
                <a:ext uri="{FF2B5EF4-FFF2-40B4-BE49-F238E27FC236}">
                  <a16:creationId xmlns:a16="http://schemas.microsoft.com/office/drawing/2014/main" id="{FA1A3C63-DF18-4408-883C-EDF1B1D5AC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405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37" name="Rectangle 23">
              <a:extLst>
                <a:ext uri="{FF2B5EF4-FFF2-40B4-BE49-F238E27FC236}">
                  <a16:creationId xmlns:a16="http://schemas.microsoft.com/office/drawing/2014/main" id="{D9EFDE0E-47F8-476C-AF77-D99F52D370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8" y="1440"/>
              <a:ext cx="8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F</a:t>
              </a:r>
              <a:endParaRPr lang="hr-HR" altLang="sr-Latn-RS" i="1"/>
            </a:p>
          </p:txBody>
        </p:sp>
        <p:sp>
          <p:nvSpPr>
            <p:cNvPr id="8238" name="Oval 24">
              <a:extLst>
                <a:ext uri="{FF2B5EF4-FFF2-40B4-BE49-F238E27FC236}">
                  <a16:creationId xmlns:a16="http://schemas.microsoft.com/office/drawing/2014/main" id="{3DFEFEBE-773A-4C1F-A524-FDAE9E251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" y="323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39" name="Rectangle 25">
              <a:extLst>
                <a:ext uri="{FF2B5EF4-FFF2-40B4-BE49-F238E27FC236}">
                  <a16:creationId xmlns:a16="http://schemas.microsoft.com/office/drawing/2014/main" id="{7CAB341F-B241-4F51-AD1E-B75FD5D837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3272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A</a:t>
              </a:r>
              <a:endParaRPr lang="hr-HR" altLang="sr-Latn-RS" i="1"/>
            </a:p>
          </p:txBody>
        </p:sp>
        <p:sp>
          <p:nvSpPr>
            <p:cNvPr id="8240" name="Oval 26">
              <a:extLst>
                <a:ext uri="{FF2B5EF4-FFF2-40B4-BE49-F238E27FC236}">
                  <a16:creationId xmlns:a16="http://schemas.microsoft.com/office/drawing/2014/main" id="{A85795AB-AC59-4A42-8DFE-B2775BB78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23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41" name="Rectangle 27">
              <a:extLst>
                <a:ext uri="{FF2B5EF4-FFF2-40B4-BE49-F238E27FC236}">
                  <a16:creationId xmlns:a16="http://schemas.microsoft.com/office/drawing/2014/main" id="{D1A6EDA7-FC0D-408B-8E2C-BD715E1432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2" y="3272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B</a:t>
              </a:r>
              <a:endParaRPr lang="hr-HR" altLang="sr-Latn-RS" i="1"/>
            </a:p>
          </p:txBody>
        </p:sp>
        <p:sp>
          <p:nvSpPr>
            <p:cNvPr id="8242" name="Oval 28">
              <a:extLst>
                <a:ext uri="{FF2B5EF4-FFF2-40B4-BE49-F238E27FC236}">
                  <a16:creationId xmlns:a16="http://schemas.microsoft.com/office/drawing/2014/main" id="{03FB509E-5BB9-4AE0-8948-0AA966DEDD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8" y="277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43" name="Rectangle 29">
              <a:extLst>
                <a:ext uri="{FF2B5EF4-FFF2-40B4-BE49-F238E27FC236}">
                  <a16:creationId xmlns:a16="http://schemas.microsoft.com/office/drawing/2014/main" id="{2C429ED6-4D76-467A-A3B0-BD69F17E0B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8" y="2632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C</a:t>
              </a:r>
              <a:endParaRPr lang="hr-HR" altLang="sr-Latn-RS" i="1"/>
            </a:p>
          </p:txBody>
        </p:sp>
        <p:sp>
          <p:nvSpPr>
            <p:cNvPr id="8244" name="Oval 30">
              <a:extLst>
                <a:ext uri="{FF2B5EF4-FFF2-40B4-BE49-F238E27FC236}">
                  <a16:creationId xmlns:a16="http://schemas.microsoft.com/office/drawing/2014/main" id="{96144549-D94A-49BA-8D80-8C4658BFF8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" y="1405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45" name="Rectangle 31">
              <a:extLst>
                <a:ext uri="{FF2B5EF4-FFF2-40B4-BE49-F238E27FC236}">
                  <a16:creationId xmlns:a16="http://schemas.microsoft.com/office/drawing/2014/main" id="{D751710A-32F7-4CC1-845E-7C61B4054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440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E</a:t>
              </a:r>
              <a:endParaRPr lang="hr-HR" altLang="sr-Latn-RS" i="1"/>
            </a:p>
          </p:txBody>
        </p:sp>
        <p:sp>
          <p:nvSpPr>
            <p:cNvPr id="8246" name="Rectangle 32">
              <a:extLst>
                <a:ext uri="{FF2B5EF4-FFF2-40B4-BE49-F238E27FC236}">
                  <a16:creationId xmlns:a16="http://schemas.microsoft.com/office/drawing/2014/main" id="{F204C86F-D4B4-4452-9C49-4D703AAE5B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" y="2627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D</a:t>
              </a:r>
              <a:endParaRPr lang="hr-HR" altLang="sr-Latn-RS" i="1"/>
            </a:p>
          </p:txBody>
        </p:sp>
        <p:sp>
          <p:nvSpPr>
            <p:cNvPr id="8247" name="Oval 33">
              <a:extLst>
                <a:ext uri="{FF2B5EF4-FFF2-40B4-BE49-F238E27FC236}">
                  <a16:creationId xmlns:a16="http://schemas.microsoft.com/office/drawing/2014/main" id="{CE8FC638-366D-4FEF-B264-0AF7236DE8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2" y="276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</p:grpSp>
      <p:sp>
        <p:nvSpPr>
          <p:cNvPr id="6178" name="Text Box 34">
            <a:extLst>
              <a:ext uri="{FF2B5EF4-FFF2-40B4-BE49-F238E27FC236}">
                <a16:creationId xmlns:a16="http://schemas.microsoft.com/office/drawing/2014/main" id="{4B1F3132-A5A9-442B-A1A8-42544BF862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1154113"/>
            <a:ext cx="4321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Koji su pravci paralelni s pravcem </a:t>
            </a:r>
            <a:r>
              <a:rPr lang="hr-HR" altLang="sr-Latn-RS" i="1">
                <a:solidFill>
                  <a:srgbClr val="FF0000"/>
                </a:solidFill>
              </a:rPr>
              <a:t>AB</a:t>
            </a:r>
            <a:r>
              <a:rPr lang="hr-HR" altLang="sr-Latn-RS"/>
              <a:t> ?</a:t>
            </a:r>
          </a:p>
        </p:txBody>
      </p:sp>
      <p:sp>
        <p:nvSpPr>
          <p:cNvPr id="6180" name="Line 36">
            <a:extLst>
              <a:ext uri="{FF2B5EF4-FFF2-40B4-BE49-F238E27FC236}">
                <a16:creationId xmlns:a16="http://schemas.microsoft.com/office/drawing/2014/main" id="{E6BA22CE-14AA-4084-903E-EB8EE703785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6063" y="4883150"/>
            <a:ext cx="3171825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81" name="Text Box 37">
            <a:extLst>
              <a:ext uri="{FF2B5EF4-FFF2-40B4-BE49-F238E27FC236}">
                <a16:creationId xmlns:a16="http://schemas.microsoft.com/office/drawing/2014/main" id="{07E8030A-0433-4468-8C4B-93D5E5D2B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1514475"/>
            <a:ext cx="154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CD, EF, GH</a:t>
            </a:r>
          </a:p>
        </p:txBody>
      </p:sp>
      <p:sp>
        <p:nvSpPr>
          <p:cNvPr id="6183" name="Text Box 39">
            <a:extLst>
              <a:ext uri="{FF2B5EF4-FFF2-40B4-BE49-F238E27FC236}">
                <a16:creationId xmlns:a16="http://schemas.microsoft.com/office/drawing/2014/main" id="{A374068F-9A03-4E56-A26D-11A941B5E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2017713"/>
            <a:ext cx="4321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Koji su pravci paralelni s pravcem </a:t>
            </a:r>
            <a:r>
              <a:rPr lang="hr-HR" altLang="sr-Latn-RS" b="1" i="1">
                <a:solidFill>
                  <a:srgbClr val="008000"/>
                </a:solidFill>
              </a:rPr>
              <a:t>DH</a:t>
            </a:r>
            <a:r>
              <a:rPr lang="hr-HR" altLang="sr-Latn-RS"/>
              <a:t>?</a:t>
            </a:r>
          </a:p>
        </p:txBody>
      </p:sp>
      <p:sp>
        <p:nvSpPr>
          <p:cNvPr id="6184" name="Text Box 40">
            <a:extLst>
              <a:ext uri="{FF2B5EF4-FFF2-40B4-BE49-F238E27FC236}">
                <a16:creationId xmlns:a16="http://schemas.microsoft.com/office/drawing/2014/main" id="{F9D7B426-A9A7-401A-BC53-0C95BDF8B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2449513"/>
            <a:ext cx="1800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AE, BF i CG</a:t>
            </a:r>
          </a:p>
        </p:txBody>
      </p:sp>
      <p:sp>
        <p:nvSpPr>
          <p:cNvPr id="6185" name="Line 41">
            <a:extLst>
              <a:ext uri="{FF2B5EF4-FFF2-40B4-BE49-F238E27FC236}">
                <a16:creationId xmlns:a16="http://schemas.microsoft.com/office/drawing/2014/main" id="{162BD50C-389D-4F49-94FE-9971C0E0D7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30363" y="811213"/>
            <a:ext cx="0" cy="477837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86" name="Text Box 42">
            <a:extLst>
              <a:ext uri="{FF2B5EF4-FFF2-40B4-BE49-F238E27FC236}">
                <a16:creationId xmlns:a16="http://schemas.microsoft.com/office/drawing/2014/main" id="{1CA5E63E-6A03-4D92-B039-6689103F1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2917825"/>
            <a:ext cx="4321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Koji su pravci paralelni s pravcem </a:t>
            </a:r>
            <a:r>
              <a:rPr lang="hr-HR" altLang="sr-Latn-RS" b="1" i="1">
                <a:solidFill>
                  <a:srgbClr val="00CCFF"/>
                </a:solidFill>
              </a:rPr>
              <a:t>EG</a:t>
            </a:r>
            <a:r>
              <a:rPr lang="hr-HR" altLang="sr-Latn-RS"/>
              <a:t>?</a:t>
            </a:r>
          </a:p>
        </p:txBody>
      </p:sp>
      <p:sp>
        <p:nvSpPr>
          <p:cNvPr id="6187" name="Line 43">
            <a:extLst>
              <a:ext uri="{FF2B5EF4-FFF2-40B4-BE49-F238E27FC236}">
                <a16:creationId xmlns:a16="http://schemas.microsoft.com/office/drawing/2014/main" id="{49A7E1CF-04BE-4F29-93C2-EE1805AC89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1012825"/>
            <a:ext cx="4356100" cy="1112838"/>
          </a:xfrm>
          <a:prstGeom prst="line">
            <a:avLst/>
          </a:prstGeom>
          <a:noFill/>
          <a:ln w="25400">
            <a:solidFill>
              <a:srgbClr val="00C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88" name="Text Box 44">
            <a:extLst>
              <a:ext uri="{FF2B5EF4-FFF2-40B4-BE49-F238E27FC236}">
                <a16:creationId xmlns:a16="http://schemas.microsoft.com/office/drawing/2014/main" id="{FC128192-6D73-45A2-9781-2CE6FF877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284538"/>
            <a:ext cx="1800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AC</a:t>
            </a:r>
          </a:p>
        </p:txBody>
      </p:sp>
      <p:sp>
        <p:nvSpPr>
          <p:cNvPr id="6189" name="Text Box 45">
            <a:extLst>
              <a:ext uri="{FF2B5EF4-FFF2-40B4-BE49-F238E27FC236}">
                <a16:creationId xmlns:a16="http://schemas.microsoft.com/office/drawing/2014/main" id="{8F464DBC-3F52-4AA4-BD7F-876D79950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3903663"/>
            <a:ext cx="4176712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Dva paralelna pravca u prostoru uvijek pripadaju istoj ravnini.</a:t>
            </a:r>
          </a:p>
        </p:txBody>
      </p:sp>
      <p:sp>
        <p:nvSpPr>
          <p:cNvPr id="6190" name="Line 46">
            <a:extLst>
              <a:ext uri="{FF2B5EF4-FFF2-40B4-BE49-F238E27FC236}">
                <a16:creationId xmlns:a16="http://schemas.microsoft.com/office/drawing/2014/main" id="{8AA74F0D-A208-415F-B45E-4793F7B253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338" y="4149725"/>
            <a:ext cx="3171825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91" name="Text Box 47">
            <a:extLst>
              <a:ext uri="{FF2B5EF4-FFF2-40B4-BE49-F238E27FC236}">
                <a16:creationId xmlns:a16="http://schemas.microsoft.com/office/drawing/2014/main" id="{25096F8E-A0B8-4644-82DF-3A6F69B8C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450" y="4927600"/>
            <a:ext cx="406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Pravci </a:t>
            </a:r>
            <a:r>
              <a:rPr lang="hr-HR" altLang="sr-Latn-RS" i="1"/>
              <a:t>AB</a:t>
            </a:r>
            <a:r>
              <a:rPr lang="hr-HR" altLang="sr-Latn-RS"/>
              <a:t> i </a:t>
            </a:r>
            <a:r>
              <a:rPr lang="hr-HR" altLang="sr-Latn-RS" i="1"/>
              <a:t>CD</a:t>
            </a:r>
            <a:r>
              <a:rPr lang="hr-HR" altLang="sr-Latn-RS"/>
              <a:t> pripadaju ravnini </a:t>
            </a:r>
            <a:r>
              <a:rPr lang="hr-HR" altLang="sr-Latn-RS" i="1"/>
              <a:t>ABC</a:t>
            </a:r>
          </a:p>
        </p:txBody>
      </p:sp>
      <p:sp>
        <p:nvSpPr>
          <p:cNvPr id="6192" name="Line 48">
            <a:extLst>
              <a:ext uri="{FF2B5EF4-FFF2-40B4-BE49-F238E27FC236}">
                <a16:creationId xmlns:a16="http://schemas.microsoft.com/office/drawing/2014/main" id="{136A908A-F9E9-4DAA-8FC3-460BD467E8E7}"/>
              </a:ext>
            </a:extLst>
          </p:cNvPr>
          <p:cNvSpPr>
            <a:spLocks noChangeShapeType="1"/>
          </p:cNvSpPr>
          <p:nvPr/>
        </p:nvSpPr>
        <p:spPr bwMode="auto">
          <a:xfrm>
            <a:off x="690563" y="1249363"/>
            <a:ext cx="3171825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93" name="Text Box 49">
            <a:extLst>
              <a:ext uri="{FF2B5EF4-FFF2-40B4-BE49-F238E27FC236}">
                <a16:creationId xmlns:a16="http://schemas.microsoft.com/office/drawing/2014/main" id="{0DA0E48E-11EC-4378-B4BE-E4302E792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3688" y="5405438"/>
            <a:ext cx="4064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Pravci </a:t>
            </a:r>
            <a:r>
              <a:rPr lang="hr-HR" altLang="sr-Latn-RS" i="1"/>
              <a:t>AB</a:t>
            </a:r>
            <a:r>
              <a:rPr lang="hr-HR" altLang="sr-Latn-RS"/>
              <a:t> i </a:t>
            </a:r>
            <a:r>
              <a:rPr lang="hr-HR" altLang="sr-Latn-RS" i="1"/>
              <a:t>GH</a:t>
            </a:r>
            <a:r>
              <a:rPr lang="hr-HR" altLang="sr-Latn-RS"/>
              <a:t> pripadaju ravnini </a:t>
            </a:r>
            <a:r>
              <a:rPr lang="hr-HR" altLang="sr-Latn-RS" i="1"/>
              <a:t>ABG</a:t>
            </a:r>
          </a:p>
        </p:txBody>
      </p:sp>
      <p:sp>
        <p:nvSpPr>
          <p:cNvPr id="6194" name="Line 50">
            <a:extLst>
              <a:ext uri="{FF2B5EF4-FFF2-40B4-BE49-F238E27FC236}">
                <a16:creationId xmlns:a16="http://schemas.microsoft.com/office/drawing/2014/main" id="{EE2BE110-D9E4-4812-A331-5D2B936A8AC7}"/>
              </a:ext>
            </a:extLst>
          </p:cNvPr>
          <p:cNvSpPr>
            <a:spLocks noChangeShapeType="1"/>
          </p:cNvSpPr>
          <p:nvPr/>
        </p:nvSpPr>
        <p:spPr bwMode="auto">
          <a:xfrm>
            <a:off x="3449638" y="515938"/>
            <a:ext cx="0" cy="477837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95" name="Text Box 51">
            <a:extLst>
              <a:ext uri="{FF2B5EF4-FFF2-40B4-BE49-F238E27FC236}">
                <a16:creationId xmlns:a16="http://schemas.microsoft.com/office/drawing/2014/main" id="{E7E3D2C5-E414-4256-91AB-9217541DF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450" y="5913438"/>
            <a:ext cx="46767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Pravci </a:t>
            </a:r>
            <a:r>
              <a:rPr lang="hr-HR" altLang="sr-Latn-RS" i="1"/>
              <a:t>DH</a:t>
            </a:r>
            <a:r>
              <a:rPr lang="hr-HR" altLang="sr-Latn-RS"/>
              <a:t> I </a:t>
            </a:r>
            <a:r>
              <a:rPr lang="hr-HR" altLang="sr-Latn-RS" i="1"/>
              <a:t>CG </a:t>
            </a:r>
            <a:r>
              <a:rPr lang="hr-HR" altLang="sr-Latn-RS"/>
              <a:t>pripadaju ravnini </a:t>
            </a:r>
            <a:r>
              <a:rPr lang="hr-HR" altLang="sr-Latn-RS" i="1"/>
              <a:t>CDG</a:t>
            </a:r>
          </a:p>
        </p:txBody>
      </p:sp>
      <p:grpSp>
        <p:nvGrpSpPr>
          <p:cNvPr id="3" name="Group 52">
            <a:extLst>
              <a:ext uri="{FF2B5EF4-FFF2-40B4-BE49-F238E27FC236}">
                <a16:creationId xmlns:a16="http://schemas.microsoft.com/office/drawing/2014/main" id="{DA18B7A5-372B-4CA0-A15B-00859B9BEB5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281113" y="515938"/>
            <a:ext cx="2686050" cy="4152900"/>
            <a:chOff x="3712" y="570"/>
            <a:chExt cx="1692" cy="2616"/>
          </a:xfrm>
        </p:grpSpPr>
        <p:sp>
          <p:nvSpPr>
            <p:cNvPr id="8217" name="AutoShape 53">
              <a:extLst>
                <a:ext uri="{FF2B5EF4-FFF2-40B4-BE49-F238E27FC236}">
                  <a16:creationId xmlns:a16="http://schemas.microsoft.com/office/drawing/2014/main" id="{3FA84F4B-86A6-4F49-8973-BBC33FE9F45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712" y="570"/>
              <a:ext cx="1692" cy="2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18" name="Rectangle 54">
              <a:extLst>
                <a:ext uri="{FF2B5EF4-FFF2-40B4-BE49-F238E27FC236}">
                  <a16:creationId xmlns:a16="http://schemas.microsoft.com/office/drawing/2014/main" id="{0AA5BC09-B5DA-4B1F-A522-A5C06553B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4" y="642"/>
              <a:ext cx="1542" cy="2478"/>
            </a:xfrm>
            <a:prstGeom prst="rect">
              <a:avLst/>
            </a:prstGeom>
            <a:solidFill>
              <a:srgbClr val="008200">
                <a:alpha val="41960"/>
              </a:srgbClr>
            </a:solidFill>
            <a:ln w="0">
              <a:solidFill>
                <a:srgbClr val="0082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</p:grpSp>
      <p:sp>
        <p:nvSpPr>
          <p:cNvPr id="6199" name="Freeform 55">
            <a:extLst>
              <a:ext uri="{FF2B5EF4-FFF2-40B4-BE49-F238E27FC236}">
                <a16:creationId xmlns:a16="http://schemas.microsoft.com/office/drawing/2014/main" id="{9D274C9C-2E20-4240-AF6E-23A6577177D4}"/>
              </a:ext>
            </a:extLst>
          </p:cNvPr>
          <p:cNvSpPr>
            <a:spLocks/>
          </p:cNvSpPr>
          <p:nvPr/>
        </p:nvSpPr>
        <p:spPr bwMode="auto">
          <a:xfrm>
            <a:off x="-84138" y="4017963"/>
            <a:ext cx="4295776" cy="1073150"/>
          </a:xfrm>
          <a:custGeom>
            <a:avLst/>
            <a:gdLst>
              <a:gd name="T0" fmla="*/ 0 w 2706"/>
              <a:gd name="T1" fmla="*/ 2147483647 h 676"/>
              <a:gd name="T2" fmla="*/ 2147483647 w 2706"/>
              <a:gd name="T3" fmla="*/ 2147483647 h 676"/>
              <a:gd name="T4" fmla="*/ 2147483647 w 2706"/>
              <a:gd name="T5" fmla="*/ 0 h 676"/>
              <a:gd name="T6" fmla="*/ 2147483647 w 2706"/>
              <a:gd name="T7" fmla="*/ 0 h 676"/>
              <a:gd name="T8" fmla="*/ 0 w 2706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06"/>
              <a:gd name="T16" fmla="*/ 0 h 676"/>
              <a:gd name="T17" fmla="*/ 2706 w 2706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06" h="676">
                <a:moveTo>
                  <a:pt x="0" y="676"/>
                </a:moveTo>
                <a:lnTo>
                  <a:pt x="1688" y="676"/>
                </a:lnTo>
                <a:lnTo>
                  <a:pt x="2706" y="0"/>
                </a:lnTo>
                <a:lnTo>
                  <a:pt x="1018" y="0"/>
                </a:lnTo>
                <a:lnTo>
                  <a:pt x="0" y="676"/>
                </a:lnTo>
                <a:close/>
              </a:path>
            </a:pathLst>
          </a:custGeom>
          <a:solidFill>
            <a:srgbClr val="FFFF00">
              <a:alpha val="45097"/>
            </a:srgbClr>
          </a:solidFill>
          <a:ln w="0">
            <a:solidFill>
              <a:srgbClr val="FFFF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grpSp>
        <p:nvGrpSpPr>
          <p:cNvPr id="4" name="Group 56">
            <a:extLst>
              <a:ext uri="{FF2B5EF4-FFF2-40B4-BE49-F238E27FC236}">
                <a16:creationId xmlns:a16="http://schemas.microsoft.com/office/drawing/2014/main" id="{AA7D63A7-8D1F-4A59-8858-5F4081837C41}"/>
              </a:ext>
            </a:extLst>
          </p:cNvPr>
          <p:cNvGrpSpPr>
            <a:grpSpLocks/>
          </p:cNvGrpSpPr>
          <p:nvPr/>
        </p:nvGrpSpPr>
        <p:grpSpPr bwMode="auto">
          <a:xfrm>
            <a:off x="136525" y="541338"/>
            <a:ext cx="3848100" cy="4752975"/>
            <a:chOff x="2863" y="688"/>
            <a:chExt cx="2424" cy="2994"/>
          </a:xfrm>
        </p:grpSpPr>
        <p:sp>
          <p:nvSpPr>
            <p:cNvPr id="8215" name="AutoShape 57">
              <a:extLst>
                <a:ext uri="{FF2B5EF4-FFF2-40B4-BE49-F238E27FC236}">
                  <a16:creationId xmlns:a16="http://schemas.microsoft.com/office/drawing/2014/main" id="{7759C8DC-079E-4DFF-B6D0-07974ABCC74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863" y="688"/>
              <a:ext cx="2424" cy="2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16" name="Freeform 58">
              <a:extLst>
                <a:ext uri="{FF2B5EF4-FFF2-40B4-BE49-F238E27FC236}">
                  <a16:creationId xmlns:a16="http://schemas.microsoft.com/office/drawing/2014/main" id="{D9E2080F-00C7-4616-8113-255BC6CA40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760"/>
              <a:ext cx="2274" cy="2856"/>
            </a:xfrm>
            <a:custGeom>
              <a:avLst/>
              <a:gdLst>
                <a:gd name="T0" fmla="*/ 0 w 2274"/>
                <a:gd name="T1" fmla="*/ 2856 h 2856"/>
                <a:gd name="T2" fmla="*/ 1428 w 2274"/>
                <a:gd name="T3" fmla="*/ 2856 h 2856"/>
                <a:gd name="T4" fmla="*/ 2274 w 2274"/>
                <a:gd name="T5" fmla="*/ 0 h 2856"/>
                <a:gd name="T6" fmla="*/ 846 w 2274"/>
                <a:gd name="T7" fmla="*/ 0 h 2856"/>
                <a:gd name="T8" fmla="*/ 0 w 2274"/>
                <a:gd name="T9" fmla="*/ 2856 h 28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74"/>
                <a:gd name="T16" fmla="*/ 0 h 2856"/>
                <a:gd name="T17" fmla="*/ 2274 w 2274"/>
                <a:gd name="T18" fmla="*/ 2856 h 28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74" h="2856">
                  <a:moveTo>
                    <a:pt x="0" y="2856"/>
                  </a:moveTo>
                  <a:lnTo>
                    <a:pt x="1428" y="2856"/>
                  </a:lnTo>
                  <a:lnTo>
                    <a:pt x="2274" y="0"/>
                  </a:lnTo>
                  <a:lnTo>
                    <a:pt x="846" y="0"/>
                  </a:lnTo>
                  <a:lnTo>
                    <a:pt x="0" y="2856"/>
                  </a:lnTo>
                  <a:close/>
                </a:path>
              </a:pathLst>
            </a:custGeom>
            <a:solidFill>
              <a:srgbClr val="800000">
                <a:alpha val="50195"/>
              </a:srgbClr>
            </a:solidFill>
            <a:ln w="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6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6178" grpId="0"/>
      <p:bldP spid="6181" grpId="0"/>
      <p:bldP spid="6183" grpId="0"/>
      <p:bldP spid="6184" grpId="0"/>
      <p:bldP spid="6186" grpId="0"/>
      <p:bldP spid="6188" grpId="0"/>
      <p:bldP spid="6189" grpId="0"/>
      <p:bldP spid="6191" grpId="0"/>
      <p:bldP spid="6193" grpId="0"/>
      <p:bldP spid="61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Zaobljeni pravokutnik 43">
            <a:extLst>
              <a:ext uri="{FF2B5EF4-FFF2-40B4-BE49-F238E27FC236}">
                <a16:creationId xmlns:a16="http://schemas.microsoft.com/office/drawing/2014/main" id="{BF4B05FE-CD8D-4879-9820-DB41F0BEDFB4}"/>
              </a:ext>
            </a:extLst>
          </p:cNvPr>
          <p:cNvSpPr/>
          <p:nvPr/>
        </p:nvSpPr>
        <p:spPr>
          <a:xfrm>
            <a:off x="4389438" y="2806700"/>
            <a:ext cx="3432175" cy="549275"/>
          </a:xfrm>
          <a:prstGeom prst="roundRect">
            <a:avLst/>
          </a:prstGeom>
          <a:solidFill>
            <a:srgbClr val="FFC000">
              <a:alpha val="3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r-Latn-C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3A33BBE7-0642-49AA-8168-7102E7F8C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775" y="333375"/>
            <a:ext cx="80295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2000"/>
              <a:t>Dva pravca u prostoru ne moraju pripadati istoj ravnini. Takvi pravci nemaju zajedničkih točaka i zovemo ih </a:t>
            </a:r>
            <a:r>
              <a:rPr lang="hr-HR" altLang="sr-Latn-RS" sz="2000" b="1">
                <a:solidFill>
                  <a:srgbClr val="FF0000"/>
                </a:solidFill>
              </a:rPr>
              <a:t>MIMOILAZNI PRAVCI</a:t>
            </a:r>
            <a:r>
              <a:rPr lang="hr-HR" altLang="sr-Latn-RS" sz="2000">
                <a:solidFill>
                  <a:srgbClr val="FF0000"/>
                </a:solidFill>
              </a:rPr>
              <a:t>.</a:t>
            </a:r>
          </a:p>
        </p:txBody>
      </p:sp>
      <p:grpSp>
        <p:nvGrpSpPr>
          <p:cNvPr id="9220" name="Group 5">
            <a:extLst>
              <a:ext uri="{FF2B5EF4-FFF2-40B4-BE49-F238E27FC236}">
                <a16:creationId xmlns:a16="http://schemas.microsoft.com/office/drawing/2014/main" id="{8102463B-4CAA-45EE-AB3F-D5339FCC8252}"/>
              </a:ext>
            </a:extLst>
          </p:cNvPr>
          <p:cNvGrpSpPr>
            <a:grpSpLocks/>
          </p:cNvGrpSpPr>
          <p:nvPr/>
        </p:nvGrpSpPr>
        <p:grpSpPr bwMode="auto">
          <a:xfrm>
            <a:off x="544513" y="1397000"/>
            <a:ext cx="3524250" cy="4391025"/>
            <a:chOff x="180" y="679"/>
            <a:chExt cx="2220" cy="2766"/>
          </a:xfrm>
        </p:grpSpPr>
        <p:sp>
          <p:nvSpPr>
            <p:cNvPr id="9232" name="AutoShape 6">
              <a:extLst>
                <a:ext uri="{FF2B5EF4-FFF2-40B4-BE49-F238E27FC236}">
                  <a16:creationId xmlns:a16="http://schemas.microsoft.com/office/drawing/2014/main" id="{D08E30D5-56BF-41B6-BCBC-E864CD308E0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0" y="679"/>
              <a:ext cx="2220" cy="27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233" name="Line 7">
              <a:extLst>
                <a:ext uri="{FF2B5EF4-FFF2-40B4-BE49-F238E27FC236}">
                  <a16:creationId xmlns:a16="http://schemas.microsoft.com/office/drawing/2014/main" id="{2EC03C01-DD7E-4230-9BC9-3F26E6C6A8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3243"/>
              <a:ext cx="1140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234" name="Line 8">
              <a:extLst>
                <a:ext uri="{FF2B5EF4-FFF2-40B4-BE49-F238E27FC236}">
                  <a16:creationId xmlns:a16="http://schemas.microsoft.com/office/drawing/2014/main" id="{6B0BADF1-D4D2-4DF0-B58C-EF49A374BF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1417"/>
              <a:ext cx="1" cy="182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235" name="Line 9">
              <a:extLst>
                <a:ext uri="{FF2B5EF4-FFF2-40B4-BE49-F238E27FC236}">
                  <a16:creationId xmlns:a16="http://schemas.microsoft.com/office/drawing/2014/main" id="{CA693ADC-41A0-4669-9D6C-049D678875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" y="1417"/>
              <a:ext cx="1140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236" name="Line 10">
              <a:extLst>
                <a:ext uri="{FF2B5EF4-FFF2-40B4-BE49-F238E27FC236}">
                  <a16:creationId xmlns:a16="http://schemas.microsoft.com/office/drawing/2014/main" id="{0B0046F6-0BF7-43D7-A929-5778EF413E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0" y="1417"/>
              <a:ext cx="1" cy="182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237" name="Line 11">
              <a:extLst>
                <a:ext uri="{FF2B5EF4-FFF2-40B4-BE49-F238E27FC236}">
                  <a16:creationId xmlns:a16="http://schemas.microsoft.com/office/drawing/2014/main" id="{A46D787F-B5C7-4763-AFAB-F7B5EE0510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00" y="2782"/>
              <a:ext cx="690" cy="46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238" name="Line 12">
              <a:extLst>
                <a:ext uri="{FF2B5EF4-FFF2-40B4-BE49-F238E27FC236}">
                  <a16:creationId xmlns:a16="http://schemas.microsoft.com/office/drawing/2014/main" id="{91231E18-9E5F-4742-9034-CA834DF03B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00" y="950"/>
              <a:ext cx="690" cy="46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239" name="Line 13">
              <a:extLst>
                <a:ext uri="{FF2B5EF4-FFF2-40B4-BE49-F238E27FC236}">
                  <a16:creationId xmlns:a16="http://schemas.microsoft.com/office/drawing/2014/main" id="{967CD5BD-A927-4B7F-98C2-FD898F98CF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90" y="950"/>
              <a:ext cx="1" cy="1832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240" name="Line 14">
              <a:extLst>
                <a:ext uri="{FF2B5EF4-FFF2-40B4-BE49-F238E27FC236}">
                  <a16:creationId xmlns:a16="http://schemas.microsoft.com/office/drawing/2014/main" id="{8BEA12C3-82DD-4A28-9279-548C9FE990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4" y="950"/>
              <a:ext cx="114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241" name="Line 15">
              <a:extLst>
                <a:ext uri="{FF2B5EF4-FFF2-40B4-BE49-F238E27FC236}">
                  <a16:creationId xmlns:a16="http://schemas.microsoft.com/office/drawing/2014/main" id="{7ABBAA7A-8051-4205-B9FF-0856E3F3D9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0" y="950"/>
              <a:ext cx="684" cy="46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242" name="Line 16">
              <a:extLst>
                <a:ext uri="{FF2B5EF4-FFF2-40B4-BE49-F238E27FC236}">
                  <a16:creationId xmlns:a16="http://schemas.microsoft.com/office/drawing/2014/main" id="{6834C9EC-13C5-461B-BAAF-F2C7B6A17B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0" y="2782"/>
              <a:ext cx="684" cy="46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243" name="Line 17">
              <a:extLst>
                <a:ext uri="{FF2B5EF4-FFF2-40B4-BE49-F238E27FC236}">
                  <a16:creationId xmlns:a16="http://schemas.microsoft.com/office/drawing/2014/main" id="{20C15384-E1DB-4131-AE42-836F00B17C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4" y="2782"/>
              <a:ext cx="1146" cy="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244" name="Line 18">
              <a:extLst>
                <a:ext uri="{FF2B5EF4-FFF2-40B4-BE49-F238E27FC236}">
                  <a16:creationId xmlns:a16="http://schemas.microsoft.com/office/drawing/2014/main" id="{D41BE8A6-812A-4BC4-BC2D-F3D6D58E1D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4" y="950"/>
              <a:ext cx="1" cy="1832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245" name="Oval 19">
              <a:extLst>
                <a:ext uri="{FF2B5EF4-FFF2-40B4-BE49-F238E27FC236}">
                  <a16:creationId xmlns:a16="http://schemas.microsoft.com/office/drawing/2014/main" id="{3ED492B8-C417-4E74-89B1-2C3DBB4E06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2" y="938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9246" name="Rectangle 20">
              <a:extLst>
                <a:ext uri="{FF2B5EF4-FFF2-40B4-BE49-F238E27FC236}">
                  <a16:creationId xmlns:a16="http://schemas.microsoft.com/office/drawing/2014/main" id="{09B0131B-11C0-4C3D-8596-F431D0C7A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8" y="788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H</a:t>
              </a:r>
              <a:endParaRPr lang="hr-HR" altLang="sr-Latn-RS" i="1"/>
            </a:p>
          </p:txBody>
        </p:sp>
        <p:sp>
          <p:nvSpPr>
            <p:cNvPr id="9247" name="Oval 21">
              <a:extLst>
                <a:ext uri="{FF2B5EF4-FFF2-40B4-BE49-F238E27FC236}">
                  <a16:creationId xmlns:a16="http://schemas.microsoft.com/office/drawing/2014/main" id="{E8414D13-A7C8-4AE4-BF78-EEE35B2A13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8" y="938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9248" name="Rectangle 22">
              <a:extLst>
                <a:ext uri="{FF2B5EF4-FFF2-40B4-BE49-F238E27FC236}">
                  <a16:creationId xmlns:a16="http://schemas.microsoft.com/office/drawing/2014/main" id="{877E1137-7DB1-4A50-BDB5-344CFDA135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0" y="806"/>
              <a:ext cx="11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G</a:t>
              </a:r>
              <a:endParaRPr lang="hr-HR" altLang="sr-Latn-RS" i="1"/>
            </a:p>
          </p:txBody>
        </p:sp>
        <p:sp>
          <p:nvSpPr>
            <p:cNvPr id="9249" name="Oval 23">
              <a:extLst>
                <a:ext uri="{FF2B5EF4-FFF2-40B4-BE49-F238E27FC236}">
                  <a16:creationId xmlns:a16="http://schemas.microsoft.com/office/drawing/2014/main" id="{110B020C-EBAA-4C30-8696-3175BBAC47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405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9250" name="Rectangle 24">
              <a:extLst>
                <a:ext uri="{FF2B5EF4-FFF2-40B4-BE49-F238E27FC236}">
                  <a16:creationId xmlns:a16="http://schemas.microsoft.com/office/drawing/2014/main" id="{4A07FC7B-D28D-4B2D-8B77-49F48DB05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8" y="1440"/>
              <a:ext cx="8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F</a:t>
              </a:r>
              <a:endParaRPr lang="hr-HR" altLang="sr-Latn-RS" i="1"/>
            </a:p>
          </p:txBody>
        </p:sp>
        <p:sp>
          <p:nvSpPr>
            <p:cNvPr id="9251" name="Oval 25">
              <a:extLst>
                <a:ext uri="{FF2B5EF4-FFF2-40B4-BE49-F238E27FC236}">
                  <a16:creationId xmlns:a16="http://schemas.microsoft.com/office/drawing/2014/main" id="{34F3BBF7-4609-4F76-A8C2-C097CB370D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" y="323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9252" name="Rectangle 26">
              <a:extLst>
                <a:ext uri="{FF2B5EF4-FFF2-40B4-BE49-F238E27FC236}">
                  <a16:creationId xmlns:a16="http://schemas.microsoft.com/office/drawing/2014/main" id="{33C6018D-221E-4D54-99A0-CBCED39B9A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3272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A</a:t>
              </a:r>
              <a:endParaRPr lang="hr-HR" altLang="sr-Latn-RS" i="1"/>
            </a:p>
          </p:txBody>
        </p:sp>
        <p:sp>
          <p:nvSpPr>
            <p:cNvPr id="9253" name="Oval 27">
              <a:extLst>
                <a:ext uri="{FF2B5EF4-FFF2-40B4-BE49-F238E27FC236}">
                  <a16:creationId xmlns:a16="http://schemas.microsoft.com/office/drawing/2014/main" id="{682C6838-0781-4404-9CE5-B3B5F5482F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23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9254" name="Rectangle 28">
              <a:extLst>
                <a:ext uri="{FF2B5EF4-FFF2-40B4-BE49-F238E27FC236}">
                  <a16:creationId xmlns:a16="http://schemas.microsoft.com/office/drawing/2014/main" id="{C6FC66C2-1D37-4196-B172-2B96A2F63D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2" y="3272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B</a:t>
              </a:r>
              <a:endParaRPr lang="hr-HR" altLang="sr-Latn-RS" i="1"/>
            </a:p>
          </p:txBody>
        </p:sp>
        <p:sp>
          <p:nvSpPr>
            <p:cNvPr id="9255" name="Oval 29">
              <a:extLst>
                <a:ext uri="{FF2B5EF4-FFF2-40B4-BE49-F238E27FC236}">
                  <a16:creationId xmlns:a16="http://schemas.microsoft.com/office/drawing/2014/main" id="{77001391-2057-4A91-9F66-1C930A83A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8" y="277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9256" name="Rectangle 30">
              <a:extLst>
                <a:ext uri="{FF2B5EF4-FFF2-40B4-BE49-F238E27FC236}">
                  <a16:creationId xmlns:a16="http://schemas.microsoft.com/office/drawing/2014/main" id="{BE94874E-8E59-44A7-BDB7-2D243F9C33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8" y="2632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C</a:t>
              </a:r>
              <a:endParaRPr lang="hr-HR" altLang="sr-Latn-RS" i="1"/>
            </a:p>
          </p:txBody>
        </p:sp>
        <p:sp>
          <p:nvSpPr>
            <p:cNvPr id="9257" name="Oval 31">
              <a:extLst>
                <a:ext uri="{FF2B5EF4-FFF2-40B4-BE49-F238E27FC236}">
                  <a16:creationId xmlns:a16="http://schemas.microsoft.com/office/drawing/2014/main" id="{0FCFFB3E-F572-4670-8B9B-F9E48C3994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" y="1405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9258" name="Rectangle 32">
              <a:extLst>
                <a:ext uri="{FF2B5EF4-FFF2-40B4-BE49-F238E27FC236}">
                  <a16:creationId xmlns:a16="http://schemas.microsoft.com/office/drawing/2014/main" id="{AE34D24C-D411-4E94-8C6F-DEC742A5A6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440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E</a:t>
              </a:r>
              <a:endParaRPr lang="hr-HR" altLang="sr-Latn-RS" i="1"/>
            </a:p>
          </p:txBody>
        </p:sp>
        <p:sp>
          <p:nvSpPr>
            <p:cNvPr id="9259" name="Rectangle 33">
              <a:extLst>
                <a:ext uri="{FF2B5EF4-FFF2-40B4-BE49-F238E27FC236}">
                  <a16:creationId xmlns:a16="http://schemas.microsoft.com/office/drawing/2014/main" id="{5619E4AF-912F-46A4-A3E3-7B07D72159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" y="2627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>
                  <a:solidFill>
                    <a:srgbClr val="000000"/>
                  </a:solidFill>
                </a:rPr>
                <a:t>D</a:t>
              </a:r>
              <a:endParaRPr lang="hr-HR" altLang="sr-Latn-RS" i="1"/>
            </a:p>
          </p:txBody>
        </p:sp>
        <p:sp>
          <p:nvSpPr>
            <p:cNvPr id="9260" name="Oval 34">
              <a:extLst>
                <a:ext uri="{FF2B5EF4-FFF2-40B4-BE49-F238E27FC236}">
                  <a16:creationId xmlns:a16="http://schemas.microsoft.com/office/drawing/2014/main" id="{09C6DF46-62E5-408D-AB8D-8E91E1BF1D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2" y="276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</p:grpSp>
      <p:sp>
        <p:nvSpPr>
          <p:cNvPr id="7203" name="Line 35">
            <a:extLst>
              <a:ext uri="{FF2B5EF4-FFF2-40B4-BE49-F238E27FC236}">
                <a16:creationId xmlns:a16="http://schemas.microsoft.com/office/drawing/2014/main" id="{A2D98AB0-B3A5-4D67-ABEA-9778032CF4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" y="5473700"/>
            <a:ext cx="43561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7204" name="Line 36">
            <a:extLst>
              <a:ext uri="{FF2B5EF4-FFF2-40B4-BE49-F238E27FC236}">
                <a16:creationId xmlns:a16="http://schemas.microsoft.com/office/drawing/2014/main" id="{32CFBADA-E061-41DC-AC93-C71810E482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31913" y="1035050"/>
            <a:ext cx="3600450" cy="243046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7205" name="Text Box 37">
            <a:extLst>
              <a:ext uri="{FF2B5EF4-FFF2-40B4-BE49-F238E27FC236}">
                <a16:creationId xmlns:a16="http://schemas.microsoft.com/office/drawing/2014/main" id="{573583CC-F5EC-49FC-9270-7D483FB72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1781175"/>
            <a:ext cx="4787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Pravac </a:t>
            </a:r>
            <a:r>
              <a:rPr lang="hr-HR" altLang="sr-Latn-RS" i="1"/>
              <a:t>AB</a:t>
            </a:r>
            <a:r>
              <a:rPr lang="hr-HR" altLang="sr-Latn-RS"/>
              <a:t> pripada ravnini </a:t>
            </a:r>
            <a:r>
              <a:rPr lang="hr-HR" altLang="sr-Latn-RS" i="1"/>
              <a:t>ABC</a:t>
            </a:r>
            <a:r>
              <a:rPr lang="hr-HR" altLang="sr-Latn-RS"/>
              <a:t>, </a:t>
            </a:r>
            <a:r>
              <a:rPr lang="hr-HR" altLang="sr-Latn-RS" i="1"/>
              <a:t>ABE </a:t>
            </a:r>
            <a:r>
              <a:rPr lang="hr-HR" altLang="sr-Latn-RS"/>
              <a:t>i </a:t>
            </a:r>
            <a:r>
              <a:rPr lang="hr-HR" altLang="sr-Latn-RS" i="1"/>
              <a:t>ABG</a:t>
            </a:r>
          </a:p>
        </p:txBody>
      </p:sp>
      <p:sp>
        <p:nvSpPr>
          <p:cNvPr id="7206" name="Text Box 38">
            <a:extLst>
              <a:ext uri="{FF2B5EF4-FFF2-40B4-BE49-F238E27FC236}">
                <a16:creationId xmlns:a16="http://schemas.microsoft.com/office/drawing/2014/main" id="{AB2AFE60-F547-4522-9E15-D421B59CD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228850"/>
            <a:ext cx="4787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Pravac </a:t>
            </a:r>
            <a:r>
              <a:rPr lang="hr-HR" altLang="sr-Latn-RS" i="1"/>
              <a:t>FG</a:t>
            </a:r>
            <a:r>
              <a:rPr lang="hr-HR" altLang="sr-Latn-RS"/>
              <a:t> pripada ravnini </a:t>
            </a:r>
            <a:r>
              <a:rPr lang="hr-HR" altLang="sr-Latn-RS" i="1"/>
              <a:t>EFG</a:t>
            </a:r>
            <a:r>
              <a:rPr lang="hr-HR" altLang="sr-Latn-RS"/>
              <a:t>, </a:t>
            </a:r>
            <a:r>
              <a:rPr lang="hr-HR" altLang="sr-Latn-RS" i="1"/>
              <a:t>BCG</a:t>
            </a:r>
            <a:r>
              <a:rPr lang="hr-HR" altLang="sr-Latn-RS"/>
              <a:t> i </a:t>
            </a:r>
            <a:r>
              <a:rPr lang="hr-HR" altLang="sr-Latn-RS" i="1"/>
              <a:t>ADF</a:t>
            </a:r>
          </a:p>
        </p:txBody>
      </p:sp>
      <p:sp>
        <p:nvSpPr>
          <p:cNvPr id="7207" name="Text Box 39">
            <a:extLst>
              <a:ext uri="{FF2B5EF4-FFF2-40B4-BE49-F238E27FC236}">
                <a16:creationId xmlns:a16="http://schemas.microsoft.com/office/drawing/2014/main" id="{F349B942-431E-4D4F-BF51-ECA5C9DC3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879725"/>
            <a:ext cx="32400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Pravci </a:t>
            </a:r>
            <a:r>
              <a:rPr lang="hr-HR" altLang="sr-Latn-RS" i="1"/>
              <a:t>AB </a:t>
            </a:r>
            <a:r>
              <a:rPr lang="hr-HR" altLang="sr-Latn-RS"/>
              <a:t>i </a:t>
            </a:r>
            <a:r>
              <a:rPr lang="hr-HR" altLang="sr-Latn-RS" i="1"/>
              <a:t>FG</a:t>
            </a:r>
            <a:r>
              <a:rPr lang="hr-HR" altLang="sr-Latn-RS"/>
              <a:t> su mimoilazni.</a:t>
            </a:r>
          </a:p>
        </p:txBody>
      </p:sp>
      <p:sp>
        <p:nvSpPr>
          <p:cNvPr id="7208" name="Text Box 40">
            <a:extLst>
              <a:ext uri="{FF2B5EF4-FFF2-40B4-BE49-F238E27FC236}">
                <a16:creationId xmlns:a16="http://schemas.microsoft.com/office/drawing/2014/main" id="{6B8AA739-99D9-4D13-A914-2E349F7A3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3568700"/>
            <a:ext cx="3816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Jesu li pravci </a:t>
            </a:r>
            <a:r>
              <a:rPr lang="hr-HR" altLang="sr-Latn-RS" i="1"/>
              <a:t>AB</a:t>
            </a:r>
            <a:r>
              <a:rPr lang="hr-HR" altLang="sr-Latn-RS"/>
              <a:t> i </a:t>
            </a:r>
            <a:r>
              <a:rPr lang="hr-HR" altLang="sr-Latn-RS" i="1"/>
              <a:t>DH</a:t>
            </a:r>
            <a:r>
              <a:rPr lang="hr-HR" altLang="sr-Latn-RS"/>
              <a:t> mimoilazni? </a:t>
            </a:r>
          </a:p>
        </p:txBody>
      </p:sp>
      <p:sp>
        <p:nvSpPr>
          <p:cNvPr id="7209" name="Line 41">
            <a:extLst>
              <a:ext uri="{FF2B5EF4-FFF2-40B4-BE49-F238E27FC236}">
                <a16:creationId xmlns:a16="http://schemas.microsoft.com/office/drawing/2014/main" id="{A4FF2E07-4917-481A-91FB-E32CBC3E1F57}"/>
              </a:ext>
            </a:extLst>
          </p:cNvPr>
          <p:cNvSpPr>
            <a:spLocks noChangeShapeType="1"/>
          </p:cNvSpPr>
          <p:nvPr/>
        </p:nvSpPr>
        <p:spPr bwMode="auto">
          <a:xfrm>
            <a:off x="1897063" y="1035050"/>
            <a:ext cx="20637" cy="475297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7210" name="Text Box 42">
            <a:extLst>
              <a:ext uri="{FF2B5EF4-FFF2-40B4-BE49-F238E27FC236}">
                <a16:creationId xmlns:a16="http://schemas.microsoft.com/office/drawing/2014/main" id="{44573D08-8263-4986-9620-6D1E0246D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4772025"/>
            <a:ext cx="4787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Nabroji neke pravce mimolazne pravcu </a:t>
            </a:r>
            <a:r>
              <a:rPr lang="hr-HR" altLang="sr-Latn-RS" i="1"/>
              <a:t>BC.</a:t>
            </a:r>
            <a:endParaRPr lang="hr-HR" altLang="sr-Latn-RS"/>
          </a:p>
        </p:txBody>
      </p:sp>
      <p:sp>
        <p:nvSpPr>
          <p:cNvPr id="7211" name="Line 43">
            <a:extLst>
              <a:ext uri="{FF2B5EF4-FFF2-40B4-BE49-F238E27FC236}">
                <a16:creationId xmlns:a16="http://schemas.microsoft.com/office/drawing/2014/main" id="{416C6288-936F-4CDE-BD16-2951B653A4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14513" y="3935413"/>
            <a:ext cx="3117850" cy="20843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7212" name="Text Box 44">
            <a:extLst>
              <a:ext uri="{FF2B5EF4-FFF2-40B4-BE49-F238E27FC236}">
                <a16:creationId xmlns:a16="http://schemas.microsoft.com/office/drawing/2014/main" id="{2E715A9F-E77C-4453-ABAE-14D091311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300663"/>
            <a:ext cx="3600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i="1"/>
              <a:t>DH, AE, EG, FH, EF, GH, …</a:t>
            </a:r>
          </a:p>
        </p:txBody>
      </p:sp>
      <p:sp>
        <p:nvSpPr>
          <p:cNvPr id="43" name="TekstniOkvir 42">
            <a:extLst>
              <a:ext uri="{FF2B5EF4-FFF2-40B4-BE49-F238E27FC236}">
                <a16:creationId xmlns:a16="http://schemas.microsoft.com/office/drawing/2014/main" id="{D23401B7-8F1F-4F0C-ADB7-8A54ABB5B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127500"/>
            <a:ext cx="736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Jesu.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7172" grpId="0"/>
      <p:bldP spid="7205" grpId="0"/>
      <p:bldP spid="7206" grpId="0"/>
      <p:bldP spid="7207" grpId="0"/>
      <p:bldP spid="7208" grpId="0"/>
      <p:bldP spid="7210" grpId="0"/>
      <p:bldP spid="7212" grpId="0"/>
      <p:bldP spid="43" grpId="0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7_4_2_1_dva_pravca_u_prostoru</Template>
  <TotalTime>7</TotalTime>
  <Words>542</Words>
  <Application>Microsoft Office PowerPoint</Application>
  <PresentationFormat>Prikaz na zaslonu (4:3)</PresentationFormat>
  <Paragraphs>148</Paragraphs>
  <Slides>13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2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8" baseType="lpstr">
      <vt:lpstr>Arial</vt:lpstr>
      <vt:lpstr>Myriad Pro</vt:lpstr>
      <vt:lpstr>Math 8</vt:lpstr>
      <vt:lpstr>1_Math 8</vt:lpstr>
      <vt:lpstr>Equation</vt:lpstr>
      <vt:lpstr>PowerPoint prezentacija</vt:lpstr>
      <vt:lpstr>PowerPoint prezentacija</vt:lpstr>
      <vt:lpstr>PowerPoint prezentacija</vt:lpstr>
      <vt:lpstr>Međusobni položaj pravaca u prostoru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Međusobni položaj dviju ravnina u prostoru </vt:lpstr>
      <vt:lpstr>PowerPoint prezentacija</vt:lpstr>
      <vt:lpstr>PowerPoint prezentacija</vt:lpstr>
      <vt:lpstr>PowerPoint prezentacija</vt:lpstr>
    </vt:vector>
  </TitlesOfParts>
  <Company>OS Otona Ivekovica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2</cp:revision>
  <dcterms:created xsi:type="dcterms:W3CDTF">2022-03-12T15:03:01Z</dcterms:created>
  <dcterms:modified xsi:type="dcterms:W3CDTF">2022-03-12T15:12:49Z</dcterms:modified>
</cp:coreProperties>
</file>